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7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9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0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448" r:id="rId2"/>
    <p:sldMasterId id="2147484459" r:id="rId3"/>
    <p:sldMasterId id="2147484471" r:id="rId4"/>
    <p:sldMasterId id="2147484545" r:id="rId5"/>
    <p:sldMasterId id="2147484610" r:id="rId6"/>
    <p:sldMasterId id="2147484659" r:id="rId7"/>
    <p:sldMasterId id="2147484671" r:id="rId8"/>
    <p:sldMasterId id="2147484719" r:id="rId9"/>
    <p:sldMasterId id="2147484775" r:id="rId10"/>
    <p:sldMasterId id="2147484787" r:id="rId11"/>
  </p:sldMasterIdLst>
  <p:notesMasterIdLst>
    <p:notesMasterId r:id="rId59"/>
  </p:notesMasterIdLst>
  <p:handoutMasterIdLst>
    <p:handoutMasterId r:id="rId60"/>
  </p:handoutMasterIdLst>
  <p:sldIdLst>
    <p:sldId id="719" r:id="rId12"/>
    <p:sldId id="654" r:id="rId13"/>
    <p:sldId id="657" r:id="rId14"/>
    <p:sldId id="769" r:id="rId15"/>
    <p:sldId id="770" r:id="rId16"/>
    <p:sldId id="618" r:id="rId17"/>
    <p:sldId id="771" r:id="rId18"/>
    <p:sldId id="716" r:id="rId19"/>
    <p:sldId id="772" r:id="rId20"/>
    <p:sldId id="773" r:id="rId21"/>
    <p:sldId id="755" r:id="rId22"/>
    <p:sldId id="774" r:id="rId23"/>
    <p:sldId id="775" r:id="rId24"/>
    <p:sldId id="776" r:id="rId25"/>
    <p:sldId id="777" r:id="rId26"/>
    <p:sldId id="780" r:id="rId27"/>
    <p:sldId id="808" r:id="rId28"/>
    <p:sldId id="556" r:id="rId29"/>
    <p:sldId id="646" r:id="rId30"/>
    <p:sldId id="712" r:id="rId31"/>
    <p:sldId id="781" r:id="rId32"/>
    <p:sldId id="722" r:id="rId33"/>
    <p:sldId id="718" r:id="rId34"/>
    <p:sldId id="723" r:id="rId35"/>
    <p:sldId id="717" r:id="rId36"/>
    <p:sldId id="750" r:id="rId37"/>
    <p:sldId id="782" r:id="rId38"/>
    <p:sldId id="783" r:id="rId39"/>
    <p:sldId id="784" r:id="rId40"/>
    <p:sldId id="785" r:id="rId41"/>
    <p:sldId id="678" r:id="rId42"/>
    <p:sldId id="679" r:id="rId43"/>
    <p:sldId id="726" r:id="rId44"/>
    <p:sldId id="786" r:id="rId45"/>
    <p:sldId id="788" r:id="rId46"/>
    <p:sldId id="741" r:id="rId47"/>
    <p:sldId id="689" r:id="rId48"/>
    <p:sldId id="730" r:id="rId49"/>
    <p:sldId id="731" r:id="rId50"/>
    <p:sldId id="601" r:id="rId51"/>
    <p:sldId id="589" r:id="rId52"/>
    <p:sldId id="798" r:id="rId53"/>
    <p:sldId id="737" r:id="rId54"/>
    <p:sldId id="682" r:id="rId55"/>
    <p:sldId id="640" r:id="rId56"/>
    <p:sldId id="642" r:id="rId57"/>
    <p:sldId id="806" r:id="rId5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FF"/>
    <a:srgbClr val="FFFFFF"/>
    <a:srgbClr val="FF0000"/>
    <a:srgbClr val="FFFFCC"/>
    <a:srgbClr val="000000"/>
    <a:srgbClr val="99CCFF"/>
    <a:srgbClr val="33CCCC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02" autoAdjust="0"/>
    <p:restoredTop sz="95311" autoAdjust="0"/>
  </p:normalViewPr>
  <p:slideViewPr>
    <p:cSldViewPr>
      <p:cViewPr>
        <p:scale>
          <a:sx n="70" d="100"/>
          <a:sy n="70" d="100"/>
        </p:scale>
        <p:origin x="-966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6542E-84D8-433C-B0C0-D675E4383A1E}" type="datetimeFigureOut">
              <a:rPr lang="es-ES" smtClean="0"/>
              <a:t>23/02/2015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B585C-2BFB-42F0-BF89-E113F191F4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3278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5B770DDF-7FDF-4086-BF84-81940390BC83}" type="datetimeFigureOut">
              <a:rPr lang="es-ES"/>
              <a:pPr>
                <a:defRPr/>
              </a:pPr>
              <a:t>23/02/2015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8C5FA92F-1A24-4892-A700-4EACAF66997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12986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D06104-884B-4FF1-BA4A-5C5E0E7F476F}" type="slidenum">
              <a:rPr lang="es-ES"/>
              <a:pPr/>
              <a:t>2</a:t>
            </a:fld>
            <a:endParaRPr lang="es-E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4A09F5-AE97-40ED-92AE-C6AE1CFF091B}" type="slidenum">
              <a:rPr lang="es-ES" smtClean="0"/>
              <a:pPr/>
              <a:t>3</a:t>
            </a:fld>
            <a:endParaRPr lang="es-ES" smtClean="0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30588"/>
          </a:xfrm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4342966"/>
            <a:ext cx="5029200" cy="4115380"/>
          </a:xfrm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366A8-8901-40FB-9F0B-DD7521899507}" type="slidenum">
              <a:rPr lang="es-ES">
                <a:solidFill>
                  <a:prstClr val="black"/>
                </a:solidFill>
              </a:rPr>
              <a:pPr/>
              <a:t>4</a:t>
            </a:fld>
            <a:endParaRPr lang="es-ES">
              <a:solidFill>
                <a:prstClr val="black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366A8-8901-40FB-9F0B-DD7521899507}" type="slidenum">
              <a:rPr lang="es-ES"/>
              <a:pPr/>
              <a:t>6</a:t>
            </a:fld>
            <a:endParaRPr lang="es-E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•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•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•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•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•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•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•"/>
            </a:lvl9pPr>
          </a:lstStyle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6.jpeg"/><Relationship Id="rId17" Type="http://schemas.openxmlformats.org/officeDocument/2006/relationships/image" Target="../media/image7.png"/><Relationship Id="rId2" Type="http://schemas.openxmlformats.org/officeDocument/2006/relationships/image" Target="../media/image19.jpeg"/><Relationship Id="rId16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jpe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17.jpe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jpe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2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eg"/><Relationship Id="rId10" Type="http://schemas.openxmlformats.org/officeDocument/2006/relationships/image" Target="../media/image2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6.jpeg"/><Relationship Id="rId17" Type="http://schemas.openxmlformats.org/officeDocument/2006/relationships/image" Target="../media/image7.png"/><Relationship Id="rId2" Type="http://schemas.openxmlformats.org/officeDocument/2006/relationships/image" Target="../media/image19.jpeg"/><Relationship Id="rId16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jpe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17.jpe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28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7.jpe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image" Target="../media/image16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.jpeg"/><Relationship Id="rId11" Type="http://schemas.openxmlformats.org/officeDocument/2006/relationships/image" Target="../media/image26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8581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443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1646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6062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6480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3494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728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9725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5657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5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453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89444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0121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29457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6788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6338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351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32452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40205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23/02/2015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906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8 Grupo"/>
          <p:cNvGrpSpPr>
            <a:grpSpLocks/>
          </p:cNvGrpSpPr>
          <p:nvPr userDrawn="1"/>
        </p:nvGrpSpPr>
        <p:grpSpPr bwMode="auto">
          <a:xfrm>
            <a:off x="79386" y="11122"/>
            <a:ext cx="6254751" cy="6846887"/>
            <a:chOff x="79348" y="10458"/>
            <a:chExt cx="6254751" cy="6847542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147" b="868"/>
            <a:stretch>
              <a:fillRect/>
            </a:stretch>
          </p:blipFill>
          <p:spPr bwMode="auto">
            <a:xfrm flipV="1">
              <a:off x="79348" y="10458"/>
              <a:ext cx="5932811" cy="432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b="20238"/>
            <a:stretch>
              <a:fillRect/>
            </a:stretch>
          </p:blipFill>
          <p:spPr bwMode="auto">
            <a:xfrm>
              <a:off x="79349" y="3380921"/>
              <a:ext cx="6254750" cy="3477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269"/>
          <p:cNvSpPr>
            <a:spLocks noChangeArrowheads="1"/>
          </p:cNvSpPr>
          <p:nvPr userDrawn="1"/>
        </p:nvSpPr>
        <p:spPr bwMode="auto">
          <a:xfrm>
            <a:off x="684213" y="549276"/>
            <a:ext cx="6019800" cy="5754688"/>
          </a:xfrm>
          <a:prstGeom prst="rect">
            <a:avLst/>
          </a:prstGeom>
          <a:solidFill>
            <a:srgbClr val="FFFFFF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b="1">
              <a:solidFill>
                <a:srgbClr val="FFFFFF"/>
              </a:solidFill>
              <a:latin typeface="Arial" charset="0"/>
              <a:ea typeface="ＭＳ Ｐゴシック" pitchFamily="-32" charset="-128"/>
              <a:cs typeface="+mn-cs"/>
            </a:endParaRPr>
          </a:p>
        </p:txBody>
      </p:sp>
      <p:sp>
        <p:nvSpPr>
          <p:cNvPr id="9" name="Line 466"/>
          <p:cNvSpPr>
            <a:spLocks noChangeShapeType="1"/>
          </p:cNvSpPr>
          <p:nvPr userDrawn="1"/>
        </p:nvSpPr>
        <p:spPr bwMode="auto">
          <a:xfrm flipV="1">
            <a:off x="925513" y="4868864"/>
            <a:ext cx="5389563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s-ES" sz="2400" b="1">
              <a:solidFill>
                <a:srgbClr val="000000"/>
              </a:solidFill>
              <a:latin typeface="Arial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0" name="171 Imagen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41" y="5013334"/>
            <a:ext cx="2428875" cy="12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1" name="10 CuadroTexto"/>
          <p:cNvSpPr txBox="1"/>
          <p:nvPr userDrawn="1"/>
        </p:nvSpPr>
        <p:spPr>
          <a:xfrm>
            <a:off x="3132149" y="5013326"/>
            <a:ext cx="3435351" cy="1223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Este proyecto está financiado por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la Generalitat Valenciana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por la Unión Europea a través del Fondo Europeo de Desarrollo Regional (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FEDER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Agencia Valencia de Salud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participan del proyecto las empresas y centros tecnológicos detallados a continuación.</a:t>
            </a:r>
            <a:endParaRPr lang="es-ES" sz="4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2" name="328 Imagen"/>
          <p:cNvPicPr>
            <a:picLocks noChangeAspect="1"/>
          </p:cNvPicPr>
          <p:nvPr userDrawn="1"/>
        </p:nvPicPr>
        <p:blipFill>
          <a:blip r:embed="rId4" cstate="print"/>
          <a:srcRect l="4633" t="15344" r="5328" b="19833"/>
          <a:stretch>
            <a:fillRect/>
          </a:stretch>
        </p:blipFill>
        <p:spPr bwMode="auto">
          <a:xfrm>
            <a:off x="6916740" y="4602172"/>
            <a:ext cx="199072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329 Imagen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69125" y="1925638"/>
            <a:ext cx="20859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330 Imagen"/>
          <p:cNvPicPr>
            <a:picLocks noChangeAspect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73900" y="2401897"/>
            <a:ext cx="1674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331 Imagen"/>
          <p:cNvPicPr>
            <a:picLocks noChangeAspect="1"/>
          </p:cNvPicPr>
          <p:nvPr userDrawn="1"/>
        </p:nvPicPr>
        <p:blipFill>
          <a:blip r:embed="rId7" cstate="print"/>
          <a:srcRect l="6367" t="14522" r="4225" b="17336"/>
          <a:stretch>
            <a:fillRect/>
          </a:stretch>
        </p:blipFill>
        <p:spPr bwMode="auto">
          <a:xfrm>
            <a:off x="7024700" y="430214"/>
            <a:ext cx="17748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332 Imagen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81840" y="3716340"/>
            <a:ext cx="16605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333 Imagen"/>
          <p:cNvPicPr>
            <a:picLocks noChangeAspect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59625" y="2951172"/>
            <a:ext cx="17049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334 Imagen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04025" y="5246689"/>
            <a:ext cx="13255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335 Imagen"/>
          <p:cNvPicPr>
            <a:picLocks noChangeAspect="1"/>
          </p:cNvPicPr>
          <p:nvPr userDrawn="1"/>
        </p:nvPicPr>
        <p:blipFill>
          <a:blip r:embed="rId11" cstate="print"/>
          <a:srcRect l="7425" t="11954" r="7701" b="12254"/>
          <a:stretch>
            <a:fillRect/>
          </a:stretch>
        </p:blipFill>
        <p:spPr bwMode="auto">
          <a:xfrm>
            <a:off x="7345365" y="1231900"/>
            <a:ext cx="11334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336 Imagen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142289" y="5192713"/>
            <a:ext cx="8937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337 Conector recto"/>
          <p:cNvCxnSpPr>
            <a:cxnSpLocks noChangeShapeType="1"/>
          </p:cNvCxnSpPr>
          <p:nvPr userDrawn="1"/>
        </p:nvCxnSpPr>
        <p:spPr bwMode="auto">
          <a:xfrm>
            <a:off x="6899287" y="4508500"/>
            <a:ext cx="20240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2" name="338 Imagen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04028" y="5821365"/>
            <a:ext cx="10398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51"/>
          <p:cNvSpPr>
            <a:spLocks noChangeArrowheads="1"/>
          </p:cNvSpPr>
          <p:nvPr userDrawn="1"/>
        </p:nvSpPr>
        <p:spPr bwMode="auto">
          <a:xfrm>
            <a:off x="8172525" y="5877304"/>
            <a:ext cx="863971" cy="28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24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24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799" y="2798741"/>
            <a:ext cx="5760000" cy="106838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ct val="0"/>
              </a:spcBef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Haga clic para modificar el estilo de subtítulo del patrón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812799" y="620690"/>
            <a:ext cx="5760000" cy="2042769"/>
          </a:xfrm>
        </p:spPr>
        <p:txBody>
          <a:bodyPr/>
          <a:lstStyle>
            <a:lvl1pPr>
              <a:lnSpc>
                <a:spcPts val="3700"/>
              </a:lnSpc>
              <a:defRPr sz="3500" cap="small" baseline="0"/>
            </a:lvl1pPr>
          </a:lstStyle>
          <a:p>
            <a:r>
              <a:rPr lang="en-US" dirty="0"/>
              <a:t>HAGA CLIC PARA CAMBIAR EL ESTILO DEL TÍTULO 	</a:t>
            </a:r>
          </a:p>
        </p:txBody>
      </p:sp>
      <p:sp>
        <p:nvSpPr>
          <p:cNvPr id="184" name="183 Marcador de contenido"/>
          <p:cNvSpPr>
            <a:spLocks noGrp="1"/>
          </p:cNvSpPr>
          <p:nvPr>
            <p:ph sz="quarter" idx="10"/>
          </p:nvPr>
        </p:nvSpPr>
        <p:spPr>
          <a:xfrm>
            <a:off x="812799" y="3959234"/>
            <a:ext cx="5760000" cy="70167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 sz="2000" b="1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8 Grupo"/>
          <p:cNvGrpSpPr>
            <a:grpSpLocks/>
          </p:cNvGrpSpPr>
          <p:nvPr userDrawn="1"/>
        </p:nvGrpSpPr>
        <p:grpSpPr bwMode="auto">
          <a:xfrm>
            <a:off x="79386" y="11122"/>
            <a:ext cx="6254751" cy="6846887"/>
            <a:chOff x="79348" y="10458"/>
            <a:chExt cx="6254751" cy="6847542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l="5147" b="868"/>
            <a:stretch>
              <a:fillRect/>
            </a:stretch>
          </p:blipFill>
          <p:spPr bwMode="auto">
            <a:xfrm flipV="1">
              <a:off x="79348" y="10458"/>
              <a:ext cx="5932811" cy="4321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 b="20238"/>
            <a:stretch>
              <a:fillRect/>
            </a:stretch>
          </p:blipFill>
          <p:spPr bwMode="auto">
            <a:xfrm>
              <a:off x="79349" y="3380921"/>
              <a:ext cx="6254750" cy="3477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Rectangle 269"/>
          <p:cNvSpPr>
            <a:spLocks noChangeArrowheads="1"/>
          </p:cNvSpPr>
          <p:nvPr userDrawn="1"/>
        </p:nvSpPr>
        <p:spPr bwMode="auto">
          <a:xfrm>
            <a:off x="684213" y="549276"/>
            <a:ext cx="6019800" cy="5754688"/>
          </a:xfrm>
          <a:prstGeom prst="rect">
            <a:avLst/>
          </a:prstGeom>
          <a:solidFill>
            <a:srgbClr val="FFFFFF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defRPr/>
            </a:pPr>
            <a:endParaRPr lang="en-US" sz="2400" b="1">
              <a:solidFill>
                <a:srgbClr val="FFFFFF"/>
              </a:solidFill>
              <a:latin typeface="Arial" charset="0"/>
              <a:ea typeface="ＭＳ Ｐゴシック" pitchFamily="-32" charset="-128"/>
              <a:cs typeface="+mn-cs"/>
            </a:endParaRPr>
          </a:p>
        </p:txBody>
      </p:sp>
      <p:sp>
        <p:nvSpPr>
          <p:cNvPr id="9" name="Line 466"/>
          <p:cNvSpPr>
            <a:spLocks noChangeShapeType="1"/>
          </p:cNvSpPr>
          <p:nvPr userDrawn="1"/>
        </p:nvSpPr>
        <p:spPr bwMode="auto">
          <a:xfrm flipV="1">
            <a:off x="925513" y="4868864"/>
            <a:ext cx="5389563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s-ES" sz="2400" b="1">
              <a:solidFill>
                <a:srgbClr val="000000"/>
              </a:solidFill>
              <a:latin typeface="Arial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0" name="171 Imagen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41" y="5013334"/>
            <a:ext cx="2428875" cy="12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1" name="10 CuadroTexto"/>
          <p:cNvSpPr txBox="1"/>
          <p:nvPr userDrawn="1"/>
        </p:nvSpPr>
        <p:spPr>
          <a:xfrm>
            <a:off x="3132149" y="5013326"/>
            <a:ext cx="3435351" cy="1223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Este proyecto está financiado por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la Generalitat Valenciana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por la Unión Europea a través del Fondo Europeo de Desarrollo Regional (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FEDER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Agencia Valencia de Salud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participan del proyecto las empresas y centros tecnológicos detallados a continuación.</a:t>
            </a:r>
            <a:endParaRPr lang="es-ES" sz="4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2" name="328 Imagen"/>
          <p:cNvPicPr>
            <a:picLocks noChangeAspect="1"/>
          </p:cNvPicPr>
          <p:nvPr userDrawn="1"/>
        </p:nvPicPr>
        <p:blipFill>
          <a:blip r:embed="rId4" cstate="print">
            <a:grayscl/>
          </a:blip>
          <a:srcRect l="4633" t="15344" r="5328" b="19833"/>
          <a:stretch>
            <a:fillRect/>
          </a:stretch>
        </p:blipFill>
        <p:spPr bwMode="auto">
          <a:xfrm>
            <a:off x="6916740" y="4602172"/>
            <a:ext cx="1990725" cy="3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329 Imagen"/>
          <p:cNvPicPr>
            <a:picLocks noChangeAspect="1"/>
          </p:cNvPicPr>
          <p:nvPr userDrawn="1"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6869125" y="1925638"/>
            <a:ext cx="20859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330 Imagen"/>
          <p:cNvPicPr>
            <a:picLocks noChangeAspect="1"/>
          </p:cNvPicPr>
          <p:nvPr userDrawn="1"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073900" y="2401897"/>
            <a:ext cx="16748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331 Imagen"/>
          <p:cNvPicPr>
            <a:picLocks noChangeAspect="1"/>
          </p:cNvPicPr>
          <p:nvPr userDrawn="1"/>
        </p:nvPicPr>
        <p:blipFill>
          <a:blip r:embed="rId7" cstate="print">
            <a:grayscl/>
          </a:blip>
          <a:srcRect l="6367" t="14522" r="4225" b="17336"/>
          <a:stretch>
            <a:fillRect/>
          </a:stretch>
        </p:blipFill>
        <p:spPr bwMode="auto">
          <a:xfrm>
            <a:off x="7024700" y="430214"/>
            <a:ext cx="1774825" cy="649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332 Imagen"/>
          <p:cNvPicPr>
            <a:picLocks noChangeAspect="1"/>
          </p:cNvPicPr>
          <p:nvPr userDrawn="1"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7081840" y="3716340"/>
            <a:ext cx="16605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333 Imagen"/>
          <p:cNvPicPr>
            <a:picLocks noChangeAspect="1"/>
          </p:cNvPicPr>
          <p:nvPr userDrawn="1"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7059625" y="2951172"/>
            <a:ext cx="17049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334 Imagen"/>
          <p:cNvPicPr>
            <a:picLocks noChangeAspect="1"/>
          </p:cNvPicPr>
          <p:nvPr userDrawn="1"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6804025" y="5246689"/>
            <a:ext cx="1325563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335 Imagen"/>
          <p:cNvPicPr>
            <a:picLocks noChangeAspect="1"/>
          </p:cNvPicPr>
          <p:nvPr userDrawn="1"/>
        </p:nvPicPr>
        <p:blipFill>
          <a:blip r:embed="rId11" cstate="print">
            <a:grayscl/>
          </a:blip>
          <a:srcRect l="7425" t="11954" r="7701" b="12254"/>
          <a:stretch>
            <a:fillRect/>
          </a:stretch>
        </p:blipFill>
        <p:spPr bwMode="auto">
          <a:xfrm>
            <a:off x="7345365" y="1231900"/>
            <a:ext cx="1133475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336 Imagen"/>
          <p:cNvPicPr>
            <a:picLocks noChangeAspect="1"/>
          </p:cNvPicPr>
          <p:nvPr userDrawn="1"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8142289" y="5192713"/>
            <a:ext cx="893763" cy="46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337 Conector recto"/>
          <p:cNvCxnSpPr>
            <a:cxnSpLocks noChangeShapeType="1"/>
          </p:cNvCxnSpPr>
          <p:nvPr userDrawn="1"/>
        </p:nvCxnSpPr>
        <p:spPr bwMode="auto">
          <a:xfrm>
            <a:off x="6899287" y="4508500"/>
            <a:ext cx="20240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22" name="338 Imagen"/>
          <p:cNvPicPr>
            <a:picLocks noChangeAspect="1"/>
          </p:cNvPicPr>
          <p:nvPr userDrawn="1"/>
        </p:nvPicPr>
        <p:blipFill>
          <a:blip r:embed="rId13" cstate="print">
            <a:grayscl/>
          </a:blip>
          <a:srcRect/>
          <a:stretch>
            <a:fillRect/>
          </a:stretch>
        </p:blipFill>
        <p:spPr bwMode="auto">
          <a:xfrm>
            <a:off x="6804028" y="5821365"/>
            <a:ext cx="1039813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ectangle 51"/>
          <p:cNvSpPr>
            <a:spLocks noChangeArrowheads="1"/>
          </p:cNvSpPr>
          <p:nvPr userDrawn="1"/>
        </p:nvSpPr>
        <p:spPr bwMode="auto">
          <a:xfrm>
            <a:off x="8172525" y="5877304"/>
            <a:ext cx="863971" cy="28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24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24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799" y="2798741"/>
            <a:ext cx="5760000" cy="106838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ct val="0"/>
              </a:spcBef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Haga clic para modificar el estilo de subtítulo del patrón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812799" y="620696"/>
            <a:ext cx="5760000" cy="2056133"/>
          </a:xfrm>
        </p:spPr>
        <p:txBody>
          <a:bodyPr/>
          <a:lstStyle>
            <a:lvl1pPr>
              <a:lnSpc>
                <a:spcPts val="3700"/>
              </a:lnSpc>
              <a:defRPr sz="3500" cap="small" baseline="0"/>
            </a:lvl1pPr>
          </a:lstStyle>
          <a:p>
            <a:r>
              <a:rPr lang="en-US" dirty="0"/>
              <a:t>HAGA CLIC PARA CAMBIAR EL ESTILO DEL TÍTULO 	</a:t>
            </a:r>
          </a:p>
        </p:txBody>
      </p:sp>
      <p:sp>
        <p:nvSpPr>
          <p:cNvPr id="184" name="183 Marcador de contenido"/>
          <p:cNvSpPr>
            <a:spLocks noGrp="1"/>
          </p:cNvSpPr>
          <p:nvPr>
            <p:ph sz="quarter" idx="10"/>
          </p:nvPr>
        </p:nvSpPr>
        <p:spPr>
          <a:xfrm>
            <a:off x="812799" y="3959234"/>
            <a:ext cx="5760000" cy="70167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 sz="2000" b="1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98697"/>
            <a:ext cx="6248400" cy="435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8713" y="1341438"/>
            <a:ext cx="7920000" cy="1440000"/>
          </a:xfrm>
          <a:solidFill>
            <a:schemeClr val="bg1">
              <a:alpha val="90000"/>
            </a:schemeClr>
          </a:solidFill>
        </p:spPr>
        <p:txBody>
          <a:bodyPr anchor="ctr"/>
          <a:lstStyle>
            <a:lvl1pPr algn="l">
              <a:defRPr sz="3600" b="1" cap="sm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20" name="2 Marcador de texto"/>
          <p:cNvSpPr>
            <a:spLocks noGrp="1"/>
          </p:cNvSpPr>
          <p:nvPr>
            <p:ph type="body" idx="11"/>
          </p:nvPr>
        </p:nvSpPr>
        <p:spPr>
          <a:xfrm>
            <a:off x="828713" y="3140968"/>
            <a:ext cx="7920000" cy="1440000"/>
          </a:xfrm>
          <a:solidFill>
            <a:schemeClr val="bg1">
              <a:alpha val="90000"/>
            </a:schemeClr>
          </a:solidFill>
        </p:spPr>
        <p:txBody>
          <a:bodyPr anchor="b"/>
          <a:lstStyle>
            <a:lvl1pPr marL="0" indent="0">
              <a:buNone/>
              <a:defRPr lang="es-ES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753" y="1341444"/>
            <a:ext cx="8208963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539752" y="1341444"/>
            <a:ext cx="4032251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7" name="2 Marcador de contenido"/>
          <p:cNvSpPr>
            <a:spLocks noGrp="1"/>
          </p:cNvSpPr>
          <p:nvPr>
            <p:ph idx="11"/>
          </p:nvPr>
        </p:nvSpPr>
        <p:spPr>
          <a:xfrm>
            <a:off x="4697426" y="1341444"/>
            <a:ext cx="4032447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2925763" cy="79216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39753" y="1341441"/>
            <a:ext cx="2925763" cy="52165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3465513" y="549276"/>
            <a:ext cx="5283200" cy="600868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5"/>
          <p:cNvGrpSpPr>
            <a:grpSpLocks/>
          </p:cNvGrpSpPr>
          <p:nvPr userDrawn="1"/>
        </p:nvGrpSpPr>
        <p:grpSpPr bwMode="auto">
          <a:xfrm>
            <a:off x="2514612" y="2479676"/>
            <a:ext cx="6234113" cy="4333875"/>
            <a:chOff x="1812" y="1622"/>
            <a:chExt cx="3927" cy="2730"/>
          </a:xfrm>
        </p:grpSpPr>
        <p:sp>
          <p:nvSpPr>
            <p:cNvPr id="3" name="Oval 306"/>
            <p:cNvSpPr>
              <a:spLocks noChangeArrowheads="1"/>
            </p:cNvSpPr>
            <p:nvPr/>
          </p:nvSpPr>
          <p:spPr bwMode="auto">
            <a:xfrm rot="-3147559">
              <a:off x="1811" y="348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" name="Oval 307"/>
            <p:cNvSpPr>
              <a:spLocks noChangeArrowheads="1"/>
            </p:cNvSpPr>
            <p:nvPr/>
          </p:nvSpPr>
          <p:spPr bwMode="auto">
            <a:xfrm rot="-3147559">
              <a:off x="2069" y="321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" name="Oval 308"/>
            <p:cNvSpPr>
              <a:spLocks noChangeArrowheads="1"/>
            </p:cNvSpPr>
            <p:nvPr/>
          </p:nvSpPr>
          <p:spPr bwMode="auto">
            <a:xfrm rot="-3147559">
              <a:off x="2333" y="351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" name="Oval 309"/>
            <p:cNvSpPr>
              <a:spLocks noChangeArrowheads="1"/>
            </p:cNvSpPr>
            <p:nvPr/>
          </p:nvSpPr>
          <p:spPr bwMode="auto">
            <a:xfrm rot="-3147559">
              <a:off x="2083" y="372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" name="Oval 310"/>
            <p:cNvSpPr>
              <a:spLocks noChangeArrowheads="1"/>
            </p:cNvSpPr>
            <p:nvPr/>
          </p:nvSpPr>
          <p:spPr bwMode="auto">
            <a:xfrm rot="-3147559">
              <a:off x="2237" y="39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" name="Oval 311"/>
            <p:cNvSpPr>
              <a:spLocks noChangeArrowheads="1"/>
            </p:cNvSpPr>
            <p:nvPr/>
          </p:nvSpPr>
          <p:spPr bwMode="auto">
            <a:xfrm rot="-3147559">
              <a:off x="2148" y="413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" name="Oval 312"/>
            <p:cNvSpPr>
              <a:spLocks noChangeArrowheads="1"/>
            </p:cNvSpPr>
            <p:nvPr/>
          </p:nvSpPr>
          <p:spPr bwMode="auto">
            <a:xfrm rot="-3147559">
              <a:off x="2483" y="4112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" name="Oval 313"/>
            <p:cNvSpPr>
              <a:spLocks noChangeArrowheads="1"/>
            </p:cNvSpPr>
            <p:nvPr/>
          </p:nvSpPr>
          <p:spPr bwMode="auto">
            <a:xfrm rot="-3147559">
              <a:off x="2593" y="383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" name="Oval 314"/>
            <p:cNvSpPr>
              <a:spLocks noChangeArrowheads="1"/>
            </p:cNvSpPr>
            <p:nvPr/>
          </p:nvSpPr>
          <p:spPr bwMode="auto">
            <a:xfrm rot="-3147559">
              <a:off x="2815" y="400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" name="Line 315"/>
            <p:cNvSpPr>
              <a:spLocks noChangeShapeType="1"/>
            </p:cNvSpPr>
            <p:nvPr/>
          </p:nvSpPr>
          <p:spPr bwMode="auto">
            <a:xfrm rot="18452441" flipH="1">
              <a:off x="1985" y="3489"/>
              <a:ext cx="24" cy="35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" name="Line 316"/>
            <p:cNvSpPr>
              <a:spLocks noChangeShapeType="1"/>
            </p:cNvSpPr>
            <p:nvPr/>
          </p:nvSpPr>
          <p:spPr bwMode="auto">
            <a:xfrm rot="18452441" flipH="1">
              <a:off x="1956" y="3368"/>
              <a:ext cx="362" cy="30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" name="Line 317"/>
            <p:cNvSpPr>
              <a:spLocks noChangeShapeType="1"/>
            </p:cNvSpPr>
            <p:nvPr/>
          </p:nvSpPr>
          <p:spPr bwMode="auto">
            <a:xfrm rot="-3147559" flipH="1" flipV="1">
              <a:off x="2087" y="3629"/>
              <a:ext cx="348" cy="7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" name="Line 318"/>
            <p:cNvSpPr>
              <a:spLocks noChangeShapeType="1"/>
            </p:cNvSpPr>
            <p:nvPr/>
          </p:nvSpPr>
          <p:spPr bwMode="auto">
            <a:xfrm rot="18452441" flipH="1">
              <a:off x="2152" y="3722"/>
              <a:ext cx="99" cy="31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6" name="Line 319"/>
            <p:cNvSpPr>
              <a:spLocks noChangeShapeType="1"/>
            </p:cNvSpPr>
            <p:nvPr/>
          </p:nvSpPr>
          <p:spPr bwMode="auto">
            <a:xfrm rot="18452441" flipV="1">
              <a:off x="2147" y="4068"/>
              <a:ext cx="229" cy="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7" name="Line 320"/>
            <p:cNvSpPr>
              <a:spLocks noChangeShapeType="1"/>
            </p:cNvSpPr>
            <p:nvPr/>
          </p:nvSpPr>
          <p:spPr bwMode="auto">
            <a:xfrm rot="18452441" flipH="1">
              <a:off x="2224" y="4149"/>
              <a:ext cx="66" cy="21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8" name="Line 321"/>
            <p:cNvSpPr>
              <a:spLocks noChangeShapeType="1"/>
            </p:cNvSpPr>
            <p:nvPr/>
          </p:nvSpPr>
          <p:spPr bwMode="auto">
            <a:xfrm rot="18452441" flipH="1">
              <a:off x="2378" y="4235"/>
              <a:ext cx="217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9" name="Line 322"/>
            <p:cNvSpPr>
              <a:spLocks noChangeShapeType="1"/>
            </p:cNvSpPr>
            <p:nvPr/>
          </p:nvSpPr>
          <p:spPr bwMode="auto">
            <a:xfrm rot="18452441" flipH="1">
              <a:off x="2474" y="3980"/>
              <a:ext cx="305" cy="8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0" name="Line 323"/>
            <p:cNvSpPr>
              <a:spLocks noChangeShapeType="1"/>
            </p:cNvSpPr>
            <p:nvPr/>
          </p:nvSpPr>
          <p:spPr bwMode="auto">
            <a:xfrm rot="-3147559">
              <a:off x="2553" y="4021"/>
              <a:ext cx="278" cy="19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1" name="Oval 324"/>
            <p:cNvSpPr>
              <a:spLocks noChangeArrowheads="1"/>
            </p:cNvSpPr>
            <p:nvPr/>
          </p:nvSpPr>
          <p:spPr bwMode="auto">
            <a:xfrm rot="-3147559">
              <a:off x="3195" y="41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2" name="Oval 325"/>
            <p:cNvSpPr>
              <a:spLocks noChangeArrowheads="1"/>
            </p:cNvSpPr>
            <p:nvPr/>
          </p:nvSpPr>
          <p:spPr bwMode="auto">
            <a:xfrm rot="-3147559">
              <a:off x="3113" y="38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3" name="Oval 326"/>
            <p:cNvSpPr>
              <a:spLocks noChangeArrowheads="1"/>
            </p:cNvSpPr>
            <p:nvPr/>
          </p:nvSpPr>
          <p:spPr bwMode="auto">
            <a:xfrm rot="-3147559">
              <a:off x="3394" y="355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4" name="Oval 327"/>
            <p:cNvSpPr>
              <a:spLocks noChangeArrowheads="1"/>
            </p:cNvSpPr>
            <p:nvPr/>
          </p:nvSpPr>
          <p:spPr bwMode="auto">
            <a:xfrm rot="-3147559">
              <a:off x="1925" y="227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5" name="Oval 328"/>
            <p:cNvSpPr>
              <a:spLocks noChangeArrowheads="1"/>
            </p:cNvSpPr>
            <p:nvPr/>
          </p:nvSpPr>
          <p:spPr bwMode="auto">
            <a:xfrm rot="-3147559">
              <a:off x="1944" y="256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6" name="Oval 329"/>
            <p:cNvSpPr>
              <a:spLocks noChangeArrowheads="1"/>
            </p:cNvSpPr>
            <p:nvPr/>
          </p:nvSpPr>
          <p:spPr bwMode="auto">
            <a:xfrm rot="-3147559">
              <a:off x="2159" y="256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7" name="Oval 330"/>
            <p:cNvSpPr>
              <a:spLocks noChangeArrowheads="1"/>
            </p:cNvSpPr>
            <p:nvPr/>
          </p:nvSpPr>
          <p:spPr bwMode="auto">
            <a:xfrm rot="-3147559">
              <a:off x="2243" y="232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8" name="Oval 331"/>
            <p:cNvSpPr>
              <a:spLocks noChangeArrowheads="1"/>
            </p:cNvSpPr>
            <p:nvPr/>
          </p:nvSpPr>
          <p:spPr bwMode="auto">
            <a:xfrm rot="-3147559">
              <a:off x="2276" y="277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29" name="Oval 332"/>
            <p:cNvSpPr>
              <a:spLocks noChangeArrowheads="1"/>
            </p:cNvSpPr>
            <p:nvPr/>
          </p:nvSpPr>
          <p:spPr bwMode="auto">
            <a:xfrm rot="-3147559">
              <a:off x="2585" y="2650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0" name="Oval 333"/>
            <p:cNvSpPr>
              <a:spLocks noChangeArrowheads="1"/>
            </p:cNvSpPr>
            <p:nvPr/>
          </p:nvSpPr>
          <p:spPr bwMode="auto">
            <a:xfrm rot="-3147559">
              <a:off x="2855" y="27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1" name="Oval 334"/>
            <p:cNvSpPr>
              <a:spLocks noChangeArrowheads="1"/>
            </p:cNvSpPr>
            <p:nvPr/>
          </p:nvSpPr>
          <p:spPr bwMode="auto">
            <a:xfrm rot="-3147559">
              <a:off x="2993" y="260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2" name="Oval 335"/>
            <p:cNvSpPr>
              <a:spLocks noChangeArrowheads="1"/>
            </p:cNvSpPr>
            <p:nvPr/>
          </p:nvSpPr>
          <p:spPr bwMode="auto">
            <a:xfrm rot="-3147559">
              <a:off x="2897" y="23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3" name="Oval 336"/>
            <p:cNvSpPr>
              <a:spLocks noChangeArrowheads="1"/>
            </p:cNvSpPr>
            <p:nvPr/>
          </p:nvSpPr>
          <p:spPr bwMode="auto">
            <a:xfrm rot="-3147559">
              <a:off x="2966" y="215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4" name="Oval 337"/>
            <p:cNvSpPr>
              <a:spLocks noChangeArrowheads="1"/>
            </p:cNvSpPr>
            <p:nvPr/>
          </p:nvSpPr>
          <p:spPr bwMode="auto">
            <a:xfrm rot="-3147559">
              <a:off x="2745" y="2205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5" name="Oval 338"/>
            <p:cNvSpPr>
              <a:spLocks noChangeArrowheads="1"/>
            </p:cNvSpPr>
            <p:nvPr/>
          </p:nvSpPr>
          <p:spPr bwMode="auto">
            <a:xfrm rot="-3147559">
              <a:off x="2831" y="3072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6" name="Oval 339"/>
            <p:cNvSpPr>
              <a:spLocks noChangeArrowheads="1"/>
            </p:cNvSpPr>
            <p:nvPr/>
          </p:nvSpPr>
          <p:spPr bwMode="auto">
            <a:xfrm rot="-3147559">
              <a:off x="3211" y="3145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7" name="Oval 340"/>
            <p:cNvSpPr>
              <a:spLocks noChangeArrowheads="1"/>
            </p:cNvSpPr>
            <p:nvPr/>
          </p:nvSpPr>
          <p:spPr bwMode="auto">
            <a:xfrm rot="-3147559">
              <a:off x="3421" y="29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8" name="Oval 341"/>
            <p:cNvSpPr>
              <a:spLocks noChangeArrowheads="1"/>
            </p:cNvSpPr>
            <p:nvPr/>
          </p:nvSpPr>
          <p:spPr bwMode="auto">
            <a:xfrm rot="-3147559">
              <a:off x="3320" y="3314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39" name="Oval 342"/>
            <p:cNvSpPr>
              <a:spLocks noChangeArrowheads="1"/>
            </p:cNvSpPr>
            <p:nvPr/>
          </p:nvSpPr>
          <p:spPr bwMode="auto">
            <a:xfrm rot="-3147559">
              <a:off x="3657" y="340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0" name="Oval 343"/>
            <p:cNvSpPr>
              <a:spLocks noChangeArrowheads="1"/>
            </p:cNvSpPr>
            <p:nvPr/>
          </p:nvSpPr>
          <p:spPr bwMode="auto">
            <a:xfrm rot="-3147559">
              <a:off x="3608" y="390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1" name="Oval 344"/>
            <p:cNvSpPr>
              <a:spLocks noChangeArrowheads="1"/>
            </p:cNvSpPr>
            <p:nvPr/>
          </p:nvSpPr>
          <p:spPr bwMode="auto">
            <a:xfrm rot="-3147559">
              <a:off x="3819" y="408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2" name="Oval 345"/>
            <p:cNvSpPr>
              <a:spLocks noChangeArrowheads="1"/>
            </p:cNvSpPr>
            <p:nvPr/>
          </p:nvSpPr>
          <p:spPr bwMode="auto">
            <a:xfrm rot="-3147559">
              <a:off x="3936" y="339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3" name="Oval 346"/>
            <p:cNvSpPr>
              <a:spLocks noChangeArrowheads="1"/>
            </p:cNvSpPr>
            <p:nvPr/>
          </p:nvSpPr>
          <p:spPr bwMode="auto">
            <a:xfrm rot="-3147559">
              <a:off x="4070" y="379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4" name="Oval 347"/>
            <p:cNvSpPr>
              <a:spLocks noChangeArrowheads="1"/>
            </p:cNvSpPr>
            <p:nvPr/>
          </p:nvSpPr>
          <p:spPr bwMode="auto">
            <a:xfrm rot="-3147559">
              <a:off x="4404" y="384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5" name="Oval 348"/>
            <p:cNvSpPr>
              <a:spLocks noChangeArrowheads="1"/>
            </p:cNvSpPr>
            <p:nvPr/>
          </p:nvSpPr>
          <p:spPr bwMode="auto">
            <a:xfrm rot="-3147559">
              <a:off x="4424" y="402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6" name="Oval 349"/>
            <p:cNvSpPr>
              <a:spLocks noChangeArrowheads="1"/>
            </p:cNvSpPr>
            <p:nvPr/>
          </p:nvSpPr>
          <p:spPr bwMode="auto">
            <a:xfrm rot="-3147559">
              <a:off x="4749" y="41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7" name="Oval 350"/>
            <p:cNvSpPr>
              <a:spLocks noChangeArrowheads="1"/>
            </p:cNvSpPr>
            <p:nvPr/>
          </p:nvSpPr>
          <p:spPr bwMode="auto">
            <a:xfrm rot="-3147559">
              <a:off x="5080" y="4152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8" name="Oval 351"/>
            <p:cNvSpPr>
              <a:spLocks noChangeArrowheads="1"/>
            </p:cNvSpPr>
            <p:nvPr/>
          </p:nvSpPr>
          <p:spPr bwMode="auto">
            <a:xfrm rot="-3147559">
              <a:off x="5148" y="398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49" name="Oval 352"/>
            <p:cNvSpPr>
              <a:spLocks noChangeArrowheads="1"/>
            </p:cNvSpPr>
            <p:nvPr/>
          </p:nvSpPr>
          <p:spPr bwMode="auto">
            <a:xfrm rot="-3147559">
              <a:off x="5384" y="4118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0" name="Oval 353"/>
            <p:cNvSpPr>
              <a:spLocks noChangeArrowheads="1"/>
            </p:cNvSpPr>
            <p:nvPr/>
          </p:nvSpPr>
          <p:spPr bwMode="auto">
            <a:xfrm rot="-3147559">
              <a:off x="5580" y="382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1" name="Oval 354"/>
            <p:cNvSpPr>
              <a:spLocks noChangeArrowheads="1"/>
            </p:cNvSpPr>
            <p:nvPr/>
          </p:nvSpPr>
          <p:spPr bwMode="auto">
            <a:xfrm rot="-3147559">
              <a:off x="5620" y="4165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2" name="Oval 355"/>
            <p:cNvSpPr>
              <a:spLocks noChangeArrowheads="1"/>
            </p:cNvSpPr>
            <p:nvPr/>
          </p:nvSpPr>
          <p:spPr bwMode="auto">
            <a:xfrm rot="-3147559">
              <a:off x="3938" y="3128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3" name="Oval 356"/>
            <p:cNvSpPr>
              <a:spLocks noChangeArrowheads="1"/>
            </p:cNvSpPr>
            <p:nvPr/>
          </p:nvSpPr>
          <p:spPr bwMode="auto">
            <a:xfrm rot="-3147559">
              <a:off x="4302" y="3220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4" name="Oval 357"/>
            <p:cNvSpPr>
              <a:spLocks noChangeArrowheads="1"/>
            </p:cNvSpPr>
            <p:nvPr/>
          </p:nvSpPr>
          <p:spPr bwMode="auto">
            <a:xfrm rot="-3147559">
              <a:off x="4716" y="311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5" name="Oval 358"/>
            <p:cNvSpPr>
              <a:spLocks noChangeArrowheads="1"/>
            </p:cNvSpPr>
            <p:nvPr/>
          </p:nvSpPr>
          <p:spPr bwMode="auto">
            <a:xfrm rot="-3147559">
              <a:off x="4668" y="339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6" name="Oval 359"/>
            <p:cNvSpPr>
              <a:spLocks noChangeArrowheads="1"/>
            </p:cNvSpPr>
            <p:nvPr/>
          </p:nvSpPr>
          <p:spPr bwMode="auto">
            <a:xfrm rot="-3147559">
              <a:off x="4936" y="323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7" name="Oval 360"/>
            <p:cNvSpPr>
              <a:spLocks noChangeArrowheads="1"/>
            </p:cNvSpPr>
            <p:nvPr/>
          </p:nvSpPr>
          <p:spPr bwMode="auto">
            <a:xfrm rot="-3147559">
              <a:off x="5134" y="331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8" name="Oval 361"/>
            <p:cNvSpPr>
              <a:spLocks noChangeArrowheads="1"/>
            </p:cNvSpPr>
            <p:nvPr/>
          </p:nvSpPr>
          <p:spPr bwMode="auto">
            <a:xfrm rot="-3147559">
              <a:off x="5127" y="31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59" name="Oval 362"/>
            <p:cNvSpPr>
              <a:spLocks noChangeArrowheads="1"/>
            </p:cNvSpPr>
            <p:nvPr/>
          </p:nvSpPr>
          <p:spPr bwMode="auto">
            <a:xfrm rot="-3147559">
              <a:off x="4460" y="285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0" name="Oval 363"/>
            <p:cNvSpPr>
              <a:spLocks noChangeArrowheads="1"/>
            </p:cNvSpPr>
            <p:nvPr/>
          </p:nvSpPr>
          <p:spPr bwMode="auto">
            <a:xfrm rot="-3147559">
              <a:off x="4721" y="279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1" name="Oval 364"/>
            <p:cNvSpPr>
              <a:spLocks noChangeArrowheads="1"/>
            </p:cNvSpPr>
            <p:nvPr/>
          </p:nvSpPr>
          <p:spPr bwMode="auto">
            <a:xfrm rot="-3147559">
              <a:off x="4724" y="260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2" name="Oval 365"/>
            <p:cNvSpPr>
              <a:spLocks noChangeArrowheads="1"/>
            </p:cNvSpPr>
            <p:nvPr/>
          </p:nvSpPr>
          <p:spPr bwMode="auto">
            <a:xfrm rot="-3147559">
              <a:off x="4952" y="267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3" name="Oval 366"/>
            <p:cNvSpPr>
              <a:spLocks noChangeArrowheads="1"/>
            </p:cNvSpPr>
            <p:nvPr/>
          </p:nvSpPr>
          <p:spPr bwMode="auto">
            <a:xfrm rot="-3147559">
              <a:off x="5228" y="25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4" name="Oval 367"/>
            <p:cNvSpPr>
              <a:spLocks noChangeArrowheads="1"/>
            </p:cNvSpPr>
            <p:nvPr/>
          </p:nvSpPr>
          <p:spPr bwMode="auto">
            <a:xfrm rot="-3147559">
              <a:off x="5199" y="2813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5" name="Oval 368"/>
            <p:cNvSpPr>
              <a:spLocks noChangeArrowheads="1"/>
            </p:cNvSpPr>
            <p:nvPr/>
          </p:nvSpPr>
          <p:spPr bwMode="auto">
            <a:xfrm rot="-3147559">
              <a:off x="5369" y="3091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6" name="Oval 369"/>
            <p:cNvSpPr>
              <a:spLocks noChangeArrowheads="1"/>
            </p:cNvSpPr>
            <p:nvPr/>
          </p:nvSpPr>
          <p:spPr bwMode="auto">
            <a:xfrm rot="-3147559">
              <a:off x="5132" y="312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7" name="Oval 370"/>
            <p:cNvSpPr>
              <a:spLocks noChangeArrowheads="1"/>
            </p:cNvSpPr>
            <p:nvPr/>
          </p:nvSpPr>
          <p:spPr bwMode="auto">
            <a:xfrm rot="-3147559">
              <a:off x="4000" y="2862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8" name="Oval 371"/>
            <p:cNvSpPr>
              <a:spLocks noChangeArrowheads="1"/>
            </p:cNvSpPr>
            <p:nvPr/>
          </p:nvSpPr>
          <p:spPr bwMode="auto">
            <a:xfrm rot="-3147559">
              <a:off x="4192" y="25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69" name="Oval 372"/>
            <p:cNvSpPr>
              <a:spLocks noChangeArrowheads="1"/>
            </p:cNvSpPr>
            <p:nvPr/>
          </p:nvSpPr>
          <p:spPr bwMode="auto">
            <a:xfrm rot="-3147559">
              <a:off x="4132" y="232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0" name="Oval 373"/>
            <p:cNvSpPr>
              <a:spLocks noChangeArrowheads="1"/>
            </p:cNvSpPr>
            <p:nvPr/>
          </p:nvSpPr>
          <p:spPr bwMode="auto">
            <a:xfrm rot="-3147559">
              <a:off x="4396" y="208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1" name="Oval 374"/>
            <p:cNvSpPr>
              <a:spLocks noChangeArrowheads="1"/>
            </p:cNvSpPr>
            <p:nvPr/>
          </p:nvSpPr>
          <p:spPr bwMode="auto">
            <a:xfrm rot="-3147559">
              <a:off x="4618" y="206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2" name="Oval 375"/>
            <p:cNvSpPr>
              <a:spLocks noChangeArrowheads="1"/>
            </p:cNvSpPr>
            <p:nvPr/>
          </p:nvSpPr>
          <p:spPr bwMode="auto">
            <a:xfrm rot="-3147559">
              <a:off x="4932" y="214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3" name="Oval 376"/>
            <p:cNvSpPr>
              <a:spLocks noChangeArrowheads="1"/>
            </p:cNvSpPr>
            <p:nvPr/>
          </p:nvSpPr>
          <p:spPr bwMode="auto">
            <a:xfrm rot="-3147559">
              <a:off x="4920" y="183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4" name="Oval 377"/>
            <p:cNvSpPr>
              <a:spLocks noChangeArrowheads="1"/>
            </p:cNvSpPr>
            <p:nvPr/>
          </p:nvSpPr>
          <p:spPr bwMode="auto">
            <a:xfrm rot="-3147559">
              <a:off x="3587" y="279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5" name="Oval 378"/>
            <p:cNvSpPr>
              <a:spLocks noChangeArrowheads="1"/>
            </p:cNvSpPr>
            <p:nvPr/>
          </p:nvSpPr>
          <p:spPr bwMode="auto">
            <a:xfrm rot="-3147559">
              <a:off x="3395" y="2457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6" name="Oval 379"/>
            <p:cNvSpPr>
              <a:spLocks noChangeArrowheads="1"/>
            </p:cNvSpPr>
            <p:nvPr/>
          </p:nvSpPr>
          <p:spPr bwMode="auto">
            <a:xfrm rot="-3147559">
              <a:off x="3521" y="22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7" name="Oval 380"/>
            <p:cNvSpPr>
              <a:spLocks noChangeArrowheads="1"/>
            </p:cNvSpPr>
            <p:nvPr/>
          </p:nvSpPr>
          <p:spPr bwMode="auto">
            <a:xfrm rot="-3147559">
              <a:off x="3455" y="188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8" name="Oval 381"/>
            <p:cNvSpPr>
              <a:spLocks noChangeArrowheads="1"/>
            </p:cNvSpPr>
            <p:nvPr/>
          </p:nvSpPr>
          <p:spPr bwMode="auto">
            <a:xfrm rot="-3147559">
              <a:off x="3275" y="168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79" name="Oval 382"/>
            <p:cNvSpPr>
              <a:spLocks noChangeArrowheads="1"/>
            </p:cNvSpPr>
            <p:nvPr/>
          </p:nvSpPr>
          <p:spPr bwMode="auto">
            <a:xfrm rot="-3147559">
              <a:off x="3652" y="1624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0" name="Oval 383"/>
            <p:cNvSpPr>
              <a:spLocks noChangeArrowheads="1"/>
            </p:cNvSpPr>
            <p:nvPr/>
          </p:nvSpPr>
          <p:spPr bwMode="auto">
            <a:xfrm rot="-3147559">
              <a:off x="3729" y="2579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1" name="Oval 384"/>
            <p:cNvSpPr>
              <a:spLocks noChangeArrowheads="1"/>
            </p:cNvSpPr>
            <p:nvPr/>
          </p:nvSpPr>
          <p:spPr bwMode="auto">
            <a:xfrm rot="-3147559">
              <a:off x="3822" y="223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2" name="Oval 385"/>
            <p:cNvSpPr>
              <a:spLocks noChangeArrowheads="1"/>
            </p:cNvSpPr>
            <p:nvPr/>
          </p:nvSpPr>
          <p:spPr bwMode="auto">
            <a:xfrm rot="-3147559">
              <a:off x="4096" y="199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3" name="Oval 386"/>
            <p:cNvSpPr>
              <a:spLocks noChangeArrowheads="1"/>
            </p:cNvSpPr>
            <p:nvPr/>
          </p:nvSpPr>
          <p:spPr bwMode="auto">
            <a:xfrm rot="-3147559">
              <a:off x="4068" y="16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4" name="Oval 387"/>
            <p:cNvSpPr>
              <a:spLocks noChangeArrowheads="1"/>
            </p:cNvSpPr>
            <p:nvPr/>
          </p:nvSpPr>
          <p:spPr bwMode="auto">
            <a:xfrm rot="-3147559">
              <a:off x="4270" y="175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5" name="Line 388"/>
            <p:cNvSpPr>
              <a:spLocks noChangeShapeType="1"/>
            </p:cNvSpPr>
            <p:nvPr/>
          </p:nvSpPr>
          <p:spPr bwMode="auto">
            <a:xfrm rot="18452441" flipH="1">
              <a:off x="3204" y="4194"/>
              <a:ext cx="135" cy="12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6" name="Line 389"/>
            <p:cNvSpPr>
              <a:spLocks noChangeShapeType="1"/>
            </p:cNvSpPr>
            <p:nvPr/>
          </p:nvSpPr>
          <p:spPr bwMode="auto">
            <a:xfrm rot="18452441" flipH="1">
              <a:off x="3157" y="3941"/>
              <a:ext cx="99" cy="20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7" name="Line 390"/>
            <p:cNvSpPr>
              <a:spLocks noChangeShapeType="1"/>
            </p:cNvSpPr>
            <p:nvPr/>
          </p:nvSpPr>
          <p:spPr bwMode="auto">
            <a:xfrm rot="-3147559" flipH="1" flipV="1">
              <a:off x="3062" y="3808"/>
              <a:ext cx="486" cy="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8" name="Line 391"/>
            <p:cNvSpPr>
              <a:spLocks noChangeShapeType="1"/>
            </p:cNvSpPr>
            <p:nvPr/>
          </p:nvSpPr>
          <p:spPr bwMode="auto">
            <a:xfrm rot="18452441" flipH="1">
              <a:off x="3353" y="3381"/>
              <a:ext cx="432" cy="7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89" name="Line 392"/>
            <p:cNvSpPr>
              <a:spLocks noChangeShapeType="1"/>
            </p:cNvSpPr>
            <p:nvPr/>
          </p:nvSpPr>
          <p:spPr bwMode="auto">
            <a:xfrm rot="-3147559" flipH="1" flipV="1">
              <a:off x="3373" y="3236"/>
              <a:ext cx="305" cy="13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0" name="Line 393"/>
            <p:cNvSpPr>
              <a:spLocks noChangeShapeType="1"/>
            </p:cNvSpPr>
            <p:nvPr/>
          </p:nvSpPr>
          <p:spPr bwMode="auto">
            <a:xfrm rot="-3147559" flipH="1" flipV="1">
              <a:off x="3351" y="3044"/>
              <a:ext cx="248" cy="33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1" name="Line 394"/>
            <p:cNvSpPr>
              <a:spLocks noChangeShapeType="1"/>
            </p:cNvSpPr>
            <p:nvPr/>
          </p:nvSpPr>
          <p:spPr bwMode="auto">
            <a:xfrm rot="-3147559" flipH="1" flipV="1">
              <a:off x="2974" y="2993"/>
              <a:ext cx="189" cy="35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2" name="Line 395"/>
            <p:cNvSpPr>
              <a:spLocks noChangeShapeType="1"/>
            </p:cNvSpPr>
            <p:nvPr/>
          </p:nvSpPr>
          <p:spPr bwMode="auto">
            <a:xfrm rot="18452441" flipH="1">
              <a:off x="2793" y="2915"/>
              <a:ext cx="247" cy="16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3" name="Line 396"/>
            <p:cNvSpPr>
              <a:spLocks noChangeShapeType="1"/>
            </p:cNvSpPr>
            <p:nvPr/>
          </p:nvSpPr>
          <p:spPr bwMode="auto">
            <a:xfrm rot="-3147559" flipH="1" flipV="1">
              <a:off x="2755" y="2641"/>
              <a:ext cx="51" cy="28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4" name="Line 397"/>
            <p:cNvSpPr>
              <a:spLocks noChangeShapeType="1"/>
            </p:cNvSpPr>
            <p:nvPr/>
          </p:nvSpPr>
          <p:spPr bwMode="auto">
            <a:xfrm rot="-3147559" flipH="1" flipV="1">
              <a:off x="2343" y="2670"/>
              <a:ext cx="304" cy="1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5" name="Line 398"/>
            <p:cNvSpPr>
              <a:spLocks noChangeShapeType="1"/>
            </p:cNvSpPr>
            <p:nvPr/>
          </p:nvSpPr>
          <p:spPr bwMode="auto">
            <a:xfrm rot="18452441" flipV="1">
              <a:off x="2213" y="2594"/>
              <a:ext cx="103" cy="24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6" name="Line 399"/>
            <p:cNvSpPr>
              <a:spLocks noChangeShapeType="1"/>
            </p:cNvSpPr>
            <p:nvPr/>
          </p:nvSpPr>
          <p:spPr bwMode="auto">
            <a:xfrm rot="18452441" flipV="1">
              <a:off x="2143" y="2465"/>
              <a:ext cx="230" cy="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7" name="Line 400"/>
            <p:cNvSpPr>
              <a:spLocks noChangeShapeType="1"/>
            </p:cNvSpPr>
            <p:nvPr/>
          </p:nvSpPr>
          <p:spPr bwMode="auto">
            <a:xfrm rot="18452441" flipV="1">
              <a:off x="2050" y="2314"/>
              <a:ext cx="76" cy="33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8" name="Line 401"/>
            <p:cNvSpPr>
              <a:spLocks noChangeShapeType="1"/>
            </p:cNvSpPr>
            <p:nvPr/>
          </p:nvSpPr>
          <p:spPr bwMode="auto">
            <a:xfrm rot="-3147559" flipH="1" flipV="1">
              <a:off x="2053" y="2543"/>
              <a:ext cx="120" cy="15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99" name="Line 402"/>
            <p:cNvSpPr>
              <a:spLocks noChangeShapeType="1"/>
            </p:cNvSpPr>
            <p:nvPr/>
          </p:nvSpPr>
          <p:spPr bwMode="auto">
            <a:xfrm rot="18452441" flipH="1">
              <a:off x="2865" y="2740"/>
              <a:ext cx="231" cy="1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0" name="Line 403"/>
            <p:cNvSpPr>
              <a:spLocks noChangeShapeType="1"/>
            </p:cNvSpPr>
            <p:nvPr/>
          </p:nvSpPr>
          <p:spPr bwMode="auto">
            <a:xfrm rot="18452441" flipV="1">
              <a:off x="2959" y="2497"/>
              <a:ext cx="102" cy="18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1" name="Line 404"/>
            <p:cNvSpPr>
              <a:spLocks noChangeShapeType="1"/>
            </p:cNvSpPr>
            <p:nvPr/>
          </p:nvSpPr>
          <p:spPr bwMode="auto">
            <a:xfrm rot="18452441" flipV="1">
              <a:off x="2858" y="2254"/>
              <a:ext cx="39" cy="22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2" name="Line 405"/>
            <p:cNvSpPr>
              <a:spLocks noChangeShapeType="1"/>
            </p:cNvSpPr>
            <p:nvPr/>
          </p:nvSpPr>
          <p:spPr bwMode="auto">
            <a:xfrm rot="18452441" flipV="1">
              <a:off x="2881" y="2281"/>
              <a:ext cx="219" cy="9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3" name="Line 406"/>
            <p:cNvSpPr>
              <a:spLocks noChangeShapeType="1"/>
            </p:cNvSpPr>
            <p:nvPr/>
          </p:nvSpPr>
          <p:spPr bwMode="auto">
            <a:xfrm rot="18452441" flipV="1">
              <a:off x="3550" y="2982"/>
              <a:ext cx="44" cy="2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4" name="Line 407"/>
            <p:cNvSpPr>
              <a:spLocks noChangeShapeType="1"/>
            </p:cNvSpPr>
            <p:nvPr/>
          </p:nvSpPr>
          <p:spPr bwMode="auto">
            <a:xfrm rot="18452441" flipV="1">
              <a:off x="3518" y="2914"/>
              <a:ext cx="272" cy="25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5" name="Line 408"/>
            <p:cNvSpPr>
              <a:spLocks noChangeShapeType="1"/>
            </p:cNvSpPr>
            <p:nvPr/>
          </p:nvSpPr>
          <p:spPr bwMode="auto">
            <a:xfrm rot="18452441" flipV="1">
              <a:off x="3466" y="2481"/>
              <a:ext cx="145" cy="35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6" name="Line 409"/>
            <p:cNvSpPr>
              <a:spLocks noChangeShapeType="1"/>
            </p:cNvSpPr>
            <p:nvPr/>
          </p:nvSpPr>
          <p:spPr bwMode="auto">
            <a:xfrm rot="18452441" flipV="1">
              <a:off x="3371" y="2352"/>
              <a:ext cx="299" cy="5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7" name="Line 410"/>
            <p:cNvSpPr>
              <a:spLocks noChangeShapeType="1"/>
            </p:cNvSpPr>
            <p:nvPr/>
          </p:nvSpPr>
          <p:spPr bwMode="auto">
            <a:xfrm rot="18452441" flipV="1">
              <a:off x="3436" y="1941"/>
              <a:ext cx="235" cy="27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8" name="Line 411"/>
            <p:cNvSpPr>
              <a:spLocks noChangeShapeType="1"/>
            </p:cNvSpPr>
            <p:nvPr/>
          </p:nvSpPr>
          <p:spPr bwMode="auto">
            <a:xfrm rot="18452441" flipV="1">
              <a:off x="3398" y="1681"/>
              <a:ext cx="55" cy="29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09" name="Line 412"/>
            <p:cNvSpPr>
              <a:spLocks noChangeShapeType="1"/>
            </p:cNvSpPr>
            <p:nvPr/>
          </p:nvSpPr>
          <p:spPr bwMode="auto">
            <a:xfrm rot="-3147559">
              <a:off x="3424" y="1811"/>
              <a:ext cx="362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0" name="Line 413"/>
            <p:cNvSpPr>
              <a:spLocks noChangeShapeType="1"/>
            </p:cNvSpPr>
            <p:nvPr/>
          </p:nvSpPr>
          <p:spPr bwMode="auto">
            <a:xfrm rot="18452441" flipV="1">
              <a:off x="3493" y="3617"/>
              <a:ext cx="389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1" name="Line 414"/>
            <p:cNvSpPr>
              <a:spLocks noChangeShapeType="1"/>
            </p:cNvSpPr>
            <p:nvPr/>
          </p:nvSpPr>
          <p:spPr bwMode="auto">
            <a:xfrm rot="18452441" flipV="1">
              <a:off x="3753" y="3931"/>
              <a:ext cx="39" cy="27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2" name="Line 415"/>
            <p:cNvSpPr>
              <a:spLocks noChangeShapeType="1"/>
            </p:cNvSpPr>
            <p:nvPr/>
          </p:nvSpPr>
          <p:spPr bwMode="auto">
            <a:xfrm rot="18452441" flipV="1">
              <a:off x="3744" y="4193"/>
              <a:ext cx="217" cy="10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3" name="Line 416"/>
            <p:cNvSpPr>
              <a:spLocks noChangeShapeType="1"/>
            </p:cNvSpPr>
            <p:nvPr/>
          </p:nvSpPr>
          <p:spPr bwMode="auto">
            <a:xfrm rot="18452441" flipV="1">
              <a:off x="3593" y="3231"/>
              <a:ext cx="182" cy="20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4" name="Line 417"/>
            <p:cNvSpPr>
              <a:spLocks noChangeShapeType="1"/>
            </p:cNvSpPr>
            <p:nvPr/>
          </p:nvSpPr>
          <p:spPr bwMode="auto">
            <a:xfrm rot="18452441" flipV="1">
              <a:off x="3920" y="3440"/>
              <a:ext cx="267" cy="37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5" name="Line 418"/>
            <p:cNvSpPr>
              <a:spLocks noChangeShapeType="1"/>
            </p:cNvSpPr>
            <p:nvPr/>
          </p:nvSpPr>
          <p:spPr bwMode="auto">
            <a:xfrm rot="-3147559" flipH="1" flipV="1">
              <a:off x="3826" y="3127"/>
              <a:ext cx="3" cy="41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6" name="Line 419"/>
            <p:cNvSpPr>
              <a:spLocks noChangeShapeType="1"/>
            </p:cNvSpPr>
            <p:nvPr/>
          </p:nvSpPr>
          <p:spPr bwMode="auto">
            <a:xfrm rot="-3147559" flipH="1" flipV="1">
              <a:off x="4215" y="3727"/>
              <a:ext cx="168" cy="29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7" name="Line 420"/>
            <p:cNvSpPr>
              <a:spLocks noChangeShapeType="1"/>
            </p:cNvSpPr>
            <p:nvPr/>
          </p:nvSpPr>
          <p:spPr bwMode="auto">
            <a:xfrm rot="18452441" flipV="1">
              <a:off x="4397" y="3944"/>
              <a:ext cx="134" cy="12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8" name="Line 421"/>
            <p:cNvSpPr>
              <a:spLocks noChangeShapeType="1"/>
            </p:cNvSpPr>
            <p:nvPr/>
          </p:nvSpPr>
          <p:spPr bwMode="auto">
            <a:xfrm rot="-3147559" flipH="1" flipV="1">
              <a:off x="4592" y="3971"/>
              <a:ext cx="120" cy="32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19" name="Line 422"/>
            <p:cNvSpPr>
              <a:spLocks noChangeShapeType="1"/>
            </p:cNvSpPr>
            <p:nvPr/>
          </p:nvSpPr>
          <p:spPr bwMode="auto">
            <a:xfrm rot="-3147559">
              <a:off x="4837" y="3996"/>
              <a:ext cx="357" cy="22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0" name="Line 423"/>
            <p:cNvSpPr>
              <a:spLocks noChangeShapeType="1"/>
            </p:cNvSpPr>
            <p:nvPr/>
          </p:nvSpPr>
          <p:spPr bwMode="auto">
            <a:xfrm rot="-3147559">
              <a:off x="4891" y="4064"/>
              <a:ext cx="166" cy="27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1" name="Line 424"/>
            <p:cNvSpPr>
              <a:spLocks noChangeShapeType="1"/>
            </p:cNvSpPr>
            <p:nvPr/>
          </p:nvSpPr>
          <p:spPr bwMode="auto">
            <a:xfrm rot="18452441" flipV="1">
              <a:off x="4819" y="4140"/>
              <a:ext cx="74" cy="22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2" name="Line 425"/>
            <p:cNvSpPr>
              <a:spLocks noChangeShapeType="1"/>
            </p:cNvSpPr>
            <p:nvPr/>
          </p:nvSpPr>
          <p:spPr bwMode="auto">
            <a:xfrm rot="-3147559">
              <a:off x="5317" y="3980"/>
              <a:ext cx="23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3" name="Line 426"/>
            <p:cNvSpPr>
              <a:spLocks noChangeShapeType="1"/>
            </p:cNvSpPr>
            <p:nvPr/>
          </p:nvSpPr>
          <p:spPr bwMode="auto">
            <a:xfrm rot="-3147559" flipH="1" flipV="1">
              <a:off x="5509" y="4107"/>
              <a:ext cx="83" cy="18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4" name="Line 427"/>
            <p:cNvSpPr>
              <a:spLocks noChangeShapeType="1"/>
            </p:cNvSpPr>
            <p:nvPr/>
          </p:nvSpPr>
          <p:spPr bwMode="auto">
            <a:xfrm rot="18452441" flipV="1">
              <a:off x="5354" y="4015"/>
              <a:ext cx="368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5" name="Line 428"/>
            <p:cNvSpPr>
              <a:spLocks noChangeShapeType="1"/>
            </p:cNvSpPr>
            <p:nvPr/>
          </p:nvSpPr>
          <p:spPr bwMode="auto">
            <a:xfrm rot="18452441" flipV="1">
              <a:off x="3504" y="2916"/>
              <a:ext cx="303" cy="26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6" name="Line 429"/>
            <p:cNvSpPr>
              <a:spLocks noChangeShapeType="1"/>
            </p:cNvSpPr>
            <p:nvPr/>
          </p:nvSpPr>
          <p:spPr bwMode="auto">
            <a:xfrm rot="18452441" flipV="1">
              <a:off x="3463" y="2505"/>
              <a:ext cx="150" cy="35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7" name="Line 430"/>
            <p:cNvSpPr>
              <a:spLocks noChangeShapeType="1"/>
            </p:cNvSpPr>
            <p:nvPr/>
          </p:nvSpPr>
          <p:spPr bwMode="auto">
            <a:xfrm rot="18452441" flipV="1">
              <a:off x="3383" y="2374"/>
              <a:ext cx="261" cy="4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8" name="Line 431"/>
            <p:cNvSpPr>
              <a:spLocks noChangeShapeType="1"/>
            </p:cNvSpPr>
            <p:nvPr/>
          </p:nvSpPr>
          <p:spPr bwMode="auto">
            <a:xfrm rot="18452441" flipV="1">
              <a:off x="3423" y="1969"/>
              <a:ext cx="245" cy="26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29" name="Line 432"/>
            <p:cNvSpPr>
              <a:spLocks noChangeShapeType="1"/>
            </p:cNvSpPr>
            <p:nvPr/>
          </p:nvSpPr>
          <p:spPr bwMode="auto">
            <a:xfrm rot="18452441" flipV="1">
              <a:off x="3397" y="1708"/>
              <a:ext cx="50" cy="26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0" name="Line 433"/>
            <p:cNvSpPr>
              <a:spLocks noChangeShapeType="1"/>
            </p:cNvSpPr>
            <p:nvPr/>
          </p:nvSpPr>
          <p:spPr bwMode="auto">
            <a:xfrm rot="-3147559">
              <a:off x="3461" y="1793"/>
              <a:ext cx="315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1" name="Line 434"/>
            <p:cNvSpPr>
              <a:spLocks noChangeShapeType="1"/>
            </p:cNvSpPr>
            <p:nvPr/>
          </p:nvSpPr>
          <p:spPr bwMode="auto">
            <a:xfrm rot="-3147559">
              <a:off x="3599" y="2733"/>
              <a:ext cx="235" cy="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2" name="Line 435"/>
            <p:cNvSpPr>
              <a:spLocks noChangeShapeType="1"/>
            </p:cNvSpPr>
            <p:nvPr/>
          </p:nvSpPr>
          <p:spPr bwMode="auto">
            <a:xfrm rot="18452441" flipV="1">
              <a:off x="3666" y="2385"/>
              <a:ext cx="347" cy="14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3" name="Line 436"/>
            <p:cNvSpPr>
              <a:spLocks noChangeShapeType="1"/>
            </p:cNvSpPr>
            <p:nvPr/>
          </p:nvSpPr>
          <p:spPr bwMode="auto">
            <a:xfrm rot="-3147559">
              <a:off x="3838" y="2138"/>
              <a:ext cx="347" cy="6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4" name="Line 437"/>
            <p:cNvSpPr>
              <a:spLocks noChangeShapeType="1"/>
            </p:cNvSpPr>
            <p:nvPr/>
          </p:nvSpPr>
          <p:spPr bwMode="auto">
            <a:xfrm rot="-3147559">
              <a:off x="4097" y="1915"/>
              <a:ext cx="298" cy="1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5" name="Line 438"/>
            <p:cNvSpPr>
              <a:spLocks noChangeShapeType="1"/>
            </p:cNvSpPr>
            <p:nvPr/>
          </p:nvSpPr>
          <p:spPr bwMode="auto">
            <a:xfrm rot="18452441" flipV="1">
              <a:off x="4026" y="1787"/>
              <a:ext cx="219" cy="18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6" name="Line 439"/>
            <p:cNvSpPr>
              <a:spLocks noChangeShapeType="1"/>
            </p:cNvSpPr>
            <p:nvPr/>
          </p:nvSpPr>
          <p:spPr bwMode="auto">
            <a:xfrm rot="-3147559">
              <a:off x="3600" y="3025"/>
              <a:ext cx="515" cy="9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7" name="Line 440"/>
            <p:cNvSpPr>
              <a:spLocks noChangeShapeType="1"/>
            </p:cNvSpPr>
            <p:nvPr/>
          </p:nvSpPr>
          <p:spPr bwMode="auto">
            <a:xfrm rot="18452441" flipV="1">
              <a:off x="3941" y="2717"/>
              <a:ext cx="404" cy="7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8" name="Line 441"/>
            <p:cNvSpPr>
              <a:spLocks noChangeShapeType="1"/>
            </p:cNvSpPr>
            <p:nvPr/>
          </p:nvSpPr>
          <p:spPr bwMode="auto">
            <a:xfrm rot="18452441" flipV="1">
              <a:off x="4144" y="2391"/>
              <a:ext cx="139" cy="16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39" name="Line 442"/>
            <p:cNvSpPr>
              <a:spLocks noChangeShapeType="1"/>
            </p:cNvSpPr>
            <p:nvPr/>
          </p:nvSpPr>
          <p:spPr bwMode="auto">
            <a:xfrm rot="-3147559" flipH="1" flipV="1">
              <a:off x="4158" y="2219"/>
              <a:ext cx="343" cy="5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0" name="Line 443"/>
            <p:cNvSpPr>
              <a:spLocks noChangeShapeType="1"/>
            </p:cNvSpPr>
            <p:nvPr/>
          </p:nvSpPr>
          <p:spPr bwMode="auto">
            <a:xfrm rot="-3147559" flipH="1" flipV="1">
              <a:off x="4474" y="2065"/>
              <a:ext cx="163" cy="14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1" name="Line 444"/>
            <p:cNvSpPr>
              <a:spLocks noChangeShapeType="1"/>
            </p:cNvSpPr>
            <p:nvPr/>
          </p:nvSpPr>
          <p:spPr bwMode="auto">
            <a:xfrm rot="-3147559" flipH="1" flipV="1">
              <a:off x="4638" y="1957"/>
              <a:ext cx="385" cy="10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2" name="Line 445"/>
            <p:cNvSpPr>
              <a:spLocks noChangeShapeType="1"/>
            </p:cNvSpPr>
            <p:nvPr/>
          </p:nvSpPr>
          <p:spPr bwMode="auto">
            <a:xfrm rot="-3147559" flipH="1" flipV="1">
              <a:off x="4795" y="2042"/>
              <a:ext cx="126" cy="28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3" name="Line 446"/>
            <p:cNvSpPr>
              <a:spLocks noChangeShapeType="1"/>
            </p:cNvSpPr>
            <p:nvPr/>
          </p:nvSpPr>
          <p:spPr bwMode="auto">
            <a:xfrm rot="-3147559" flipH="1" flipV="1">
              <a:off x="3720" y="3103"/>
              <a:ext cx="215" cy="21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4" name="Line 447"/>
            <p:cNvSpPr>
              <a:spLocks noChangeShapeType="1"/>
            </p:cNvSpPr>
            <p:nvPr/>
          </p:nvSpPr>
          <p:spPr bwMode="auto">
            <a:xfrm rot="-3147559" flipH="1" flipV="1">
              <a:off x="4124" y="3047"/>
              <a:ext cx="131" cy="34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5" name="Line 448"/>
            <p:cNvSpPr>
              <a:spLocks noChangeShapeType="1"/>
            </p:cNvSpPr>
            <p:nvPr/>
          </p:nvSpPr>
          <p:spPr bwMode="auto">
            <a:xfrm rot="-3147559" flipH="1" flipV="1">
              <a:off x="4409" y="3096"/>
              <a:ext cx="306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6" name="Line 449"/>
            <p:cNvSpPr>
              <a:spLocks noChangeShapeType="1"/>
            </p:cNvSpPr>
            <p:nvPr/>
          </p:nvSpPr>
          <p:spPr bwMode="auto">
            <a:xfrm rot="-3147559" flipH="1" flipV="1">
              <a:off x="4759" y="3064"/>
              <a:ext cx="211" cy="9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7" name="Oval 450"/>
            <p:cNvSpPr>
              <a:spLocks noChangeArrowheads="1"/>
            </p:cNvSpPr>
            <p:nvPr/>
          </p:nvSpPr>
          <p:spPr bwMode="auto">
            <a:xfrm rot="-3147559">
              <a:off x="4925" y="297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8" name="Line 451"/>
            <p:cNvSpPr>
              <a:spLocks noChangeShapeType="1"/>
            </p:cNvSpPr>
            <p:nvPr/>
          </p:nvSpPr>
          <p:spPr bwMode="auto">
            <a:xfrm rot="-3147559" flipH="1" flipV="1">
              <a:off x="4657" y="2763"/>
              <a:ext cx="179" cy="39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49" name="Line 452"/>
            <p:cNvSpPr>
              <a:spLocks noChangeShapeType="1"/>
            </p:cNvSpPr>
            <p:nvPr/>
          </p:nvSpPr>
          <p:spPr bwMode="auto">
            <a:xfrm rot="-3147559" flipH="1" flipV="1">
              <a:off x="5138" y="2893"/>
              <a:ext cx="147" cy="39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0" name="Line 453"/>
            <p:cNvSpPr>
              <a:spLocks noChangeShapeType="1"/>
            </p:cNvSpPr>
            <p:nvPr/>
          </p:nvSpPr>
          <p:spPr bwMode="auto">
            <a:xfrm rot="18452441" flipH="1">
              <a:off x="4853" y="2798"/>
              <a:ext cx="554" cy="5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1" name="Line 454"/>
            <p:cNvSpPr>
              <a:spLocks noChangeShapeType="1"/>
            </p:cNvSpPr>
            <p:nvPr/>
          </p:nvSpPr>
          <p:spPr bwMode="auto">
            <a:xfrm rot="18452441" flipH="1">
              <a:off x="4885" y="2810"/>
              <a:ext cx="226" cy="15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2" name="Line 455"/>
            <p:cNvSpPr>
              <a:spLocks noChangeShapeType="1"/>
            </p:cNvSpPr>
            <p:nvPr/>
          </p:nvSpPr>
          <p:spPr bwMode="auto">
            <a:xfrm rot="18452441" flipH="1">
              <a:off x="5088" y="3007"/>
              <a:ext cx="4" cy="19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3" name="Line 456"/>
            <p:cNvSpPr>
              <a:spLocks noChangeShapeType="1"/>
            </p:cNvSpPr>
            <p:nvPr/>
          </p:nvSpPr>
          <p:spPr bwMode="auto">
            <a:xfrm rot="18452441" flipH="1">
              <a:off x="5012" y="2992"/>
              <a:ext cx="146" cy="37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4" name="Line 457"/>
            <p:cNvSpPr>
              <a:spLocks noChangeShapeType="1"/>
            </p:cNvSpPr>
            <p:nvPr/>
          </p:nvSpPr>
          <p:spPr bwMode="auto">
            <a:xfrm rot="18452441" flipH="1">
              <a:off x="4888" y="3070"/>
              <a:ext cx="205" cy="16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5" name="Line 458"/>
            <p:cNvSpPr>
              <a:spLocks noChangeShapeType="1"/>
            </p:cNvSpPr>
            <p:nvPr/>
          </p:nvSpPr>
          <p:spPr bwMode="auto">
            <a:xfrm rot="18452441" flipH="1">
              <a:off x="4626" y="3211"/>
              <a:ext cx="480" cy="6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6" name="Line 459"/>
            <p:cNvSpPr>
              <a:spLocks noChangeShapeType="1"/>
            </p:cNvSpPr>
            <p:nvPr/>
          </p:nvSpPr>
          <p:spPr bwMode="auto">
            <a:xfrm rot="-3147559" flipH="1" flipV="1">
              <a:off x="5022" y="2907"/>
              <a:ext cx="208" cy="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7" name="Line 460"/>
            <p:cNvSpPr>
              <a:spLocks noChangeShapeType="1"/>
            </p:cNvSpPr>
            <p:nvPr/>
          </p:nvSpPr>
          <p:spPr bwMode="auto">
            <a:xfrm rot="18452441" flipH="1">
              <a:off x="4862" y="2801"/>
              <a:ext cx="9" cy="23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  <p:sp>
          <p:nvSpPr>
            <p:cNvPr id="158" name="Line 461"/>
            <p:cNvSpPr>
              <a:spLocks noChangeShapeType="1"/>
            </p:cNvSpPr>
            <p:nvPr/>
          </p:nvSpPr>
          <p:spPr bwMode="auto">
            <a:xfrm rot="18452441" flipH="1">
              <a:off x="4814" y="2670"/>
              <a:ext cx="125" cy="33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>
                <a:defRPr/>
              </a:pPr>
              <a:endParaRPr lang="es-ES" sz="2400" b="1">
                <a:solidFill>
                  <a:srgbClr val="000000"/>
                </a:solidFill>
                <a:latin typeface="Arial" charset="0"/>
                <a:ea typeface="ＭＳ Ｐゴシック" pitchFamily="-32" charset="-128"/>
                <a:cs typeface="+mn-cs"/>
              </a:endParaRPr>
            </a:p>
          </p:txBody>
        </p:sp>
      </p:grpSp>
      <p:sp>
        <p:nvSpPr>
          <p:cNvPr id="159" name="166 Rectángulo"/>
          <p:cNvSpPr>
            <a:spLocks noChangeArrowheads="1"/>
          </p:cNvSpPr>
          <p:nvPr userDrawn="1"/>
        </p:nvSpPr>
        <p:spPr bwMode="auto">
          <a:xfrm>
            <a:off x="-36513" y="26988"/>
            <a:ext cx="9144001" cy="6858000"/>
          </a:xfrm>
          <a:prstGeom prst="rect">
            <a:avLst/>
          </a:prstGeom>
          <a:solidFill>
            <a:srgbClr val="FFFFFF">
              <a:alpha val="79999"/>
            </a:srgb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defRPr/>
            </a:pPr>
            <a:endParaRPr lang="es-ES" sz="2400" b="1">
              <a:solidFill>
                <a:srgbClr val="000000"/>
              </a:solidFill>
              <a:latin typeface="Arial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60" name="Picture 36" descr="INDRAlog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1554163"/>
            <a:ext cx="24384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" name="180 Imagen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287" y="4618047"/>
            <a:ext cx="22637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" name="171 Imagen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9387" y="1679575"/>
            <a:ext cx="34718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162 CuadroTexto"/>
          <p:cNvSpPr txBox="1"/>
          <p:nvPr userDrawn="1"/>
        </p:nvSpPr>
        <p:spPr>
          <a:xfrm>
            <a:off x="0" y="6096002"/>
            <a:ext cx="9144000" cy="646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Este proyecto está financiado por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la Generalitat Valenciana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por la Unión Europea a través del Fondo Europeo de Desarrollo Regional (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FEDER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Agencia Valencia de Salud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participan del proyecto las empresas y centros tecnológicos detallados a continuación.</a:t>
            </a:r>
            <a:endParaRPr lang="es-ES" sz="6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164" name="Picture 2" descr="logo_gva_indi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686" y="9"/>
            <a:ext cx="2063751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" name="Picture 3" descr="FEDER2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07291" y="9"/>
            <a:ext cx="15732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6" name="165 Rectángulo redondeado"/>
          <p:cNvSpPr/>
          <p:nvPr userDrawn="1"/>
        </p:nvSpPr>
        <p:spPr bwMode="auto">
          <a:xfrm>
            <a:off x="358788" y="1500190"/>
            <a:ext cx="8429625" cy="2360612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s-ES" sz="2400" b="1" dirty="0">
              <a:solidFill>
                <a:srgbClr val="000000"/>
              </a:solidFill>
              <a:ea typeface="ＭＳ Ｐゴシック" pitchFamily="-32" charset="-128"/>
            </a:endParaRPr>
          </a:p>
        </p:txBody>
      </p:sp>
      <p:sp>
        <p:nvSpPr>
          <p:cNvPr id="167" name="166 Rectángulo redondeado"/>
          <p:cNvSpPr/>
          <p:nvPr userDrawn="1"/>
        </p:nvSpPr>
        <p:spPr bwMode="auto">
          <a:xfrm flipH="1">
            <a:off x="358788" y="3935414"/>
            <a:ext cx="8429625" cy="2020887"/>
          </a:xfrm>
          <a:prstGeom prst="round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s-ES" sz="2400" b="1" dirty="0">
              <a:solidFill>
                <a:srgbClr val="000000"/>
              </a:solidFill>
              <a:ea typeface="ＭＳ Ｐゴシック" pitchFamily="-32" charset="-128"/>
            </a:endParaRPr>
          </a:p>
        </p:txBody>
      </p:sp>
      <p:pic>
        <p:nvPicPr>
          <p:cNvPr id="168" name="180 Imagen"/>
          <p:cNvPicPr>
            <a:picLocks noChangeAspect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4216" y="2492375"/>
            <a:ext cx="230663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9" name="181 Imagen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57913" y="2543175"/>
            <a:ext cx="2387600" cy="82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0" name="182 Imagen"/>
          <p:cNvPicPr>
            <a:picLocks noChangeAspect="1"/>
          </p:cNvPicPr>
          <p:nvPr userDrawn="1"/>
        </p:nvPicPr>
        <p:blipFill>
          <a:blip r:embed="rId9" cstate="print"/>
          <a:srcRect l="6111" t="21471" r="5742" b="20753"/>
          <a:stretch>
            <a:fillRect/>
          </a:stretch>
        </p:blipFill>
        <p:spPr bwMode="auto">
          <a:xfrm>
            <a:off x="3116275" y="4619625"/>
            <a:ext cx="338137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183 Imagen"/>
          <p:cNvPicPr>
            <a:picLocks noChangeAspect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38500" y="1500188"/>
            <a:ext cx="1676400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" name="184 Imagen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457586" y="2654309"/>
            <a:ext cx="24352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51"/>
          <p:cNvSpPr>
            <a:spLocks noChangeArrowheads="1"/>
          </p:cNvSpPr>
          <p:nvPr userDrawn="1"/>
        </p:nvSpPr>
        <p:spPr bwMode="auto">
          <a:xfrm>
            <a:off x="5230924" y="5229201"/>
            <a:ext cx="1357313" cy="5342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40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40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4" name="183 Imagen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00851" y="4508502"/>
            <a:ext cx="15875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5" name="Picture 4"/>
          <p:cNvPicPr>
            <a:picLocks noChangeAspect="1" noChangeArrowheads="1"/>
          </p:cNvPicPr>
          <p:nvPr userDrawn="1"/>
        </p:nvPicPr>
        <p:blipFill>
          <a:blip r:embed="rId13" cstate="print"/>
          <a:srcRect t="79073"/>
          <a:stretch>
            <a:fillRect/>
          </a:stretch>
        </p:blipFill>
        <p:spPr bwMode="auto">
          <a:xfrm>
            <a:off x="358787" y="3398840"/>
            <a:ext cx="842486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" name="Picture 5"/>
          <p:cNvPicPr>
            <a:picLocks noChangeAspect="1" noChangeArrowheads="1"/>
          </p:cNvPicPr>
          <p:nvPr userDrawn="1"/>
        </p:nvPicPr>
        <p:blipFill>
          <a:blip r:embed="rId14" cstate="print"/>
          <a:srcRect b="74287"/>
          <a:stretch>
            <a:fillRect/>
          </a:stretch>
        </p:blipFill>
        <p:spPr bwMode="auto">
          <a:xfrm>
            <a:off x="358776" y="3921125"/>
            <a:ext cx="8431213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7" name="186 Imagen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67025" y="5229234"/>
            <a:ext cx="173355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" name="Picture 5" descr="AVS177x59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151325" y="95250"/>
            <a:ext cx="13350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" name="171 Imagen"/>
          <p:cNvPicPr>
            <a:picLocks noChangeAspect="1"/>
          </p:cNvPicPr>
          <p:nvPr userDrawn="1"/>
        </p:nvPicPr>
        <p:blipFill rotWithShape="1">
          <a:blip r:embed="rId17" cstate="print"/>
          <a:srcRect t="11237"/>
          <a:stretch/>
        </p:blipFill>
        <p:spPr bwMode="auto">
          <a:xfrm>
            <a:off x="1403353" y="9"/>
            <a:ext cx="3800475" cy="170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INDRAlog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625" y="2547938"/>
            <a:ext cx="24384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180 Imagen"/>
          <p:cNvPicPr>
            <a:picLocks noChangeAspect="1"/>
          </p:cNvPicPr>
          <p:nvPr userDrawn="1"/>
        </p:nvPicPr>
        <p:blipFill>
          <a:blip r:embed="rId3" cstate="print">
            <a:grayscl/>
          </a:blip>
          <a:srcRect/>
          <a:stretch>
            <a:fillRect/>
          </a:stretch>
        </p:blipFill>
        <p:spPr bwMode="auto">
          <a:xfrm>
            <a:off x="549287" y="4586297"/>
            <a:ext cx="22637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171 Imagen"/>
          <p:cNvPicPr>
            <a:picLocks noChangeAspect="1"/>
          </p:cNvPicPr>
          <p:nvPr userDrawn="1"/>
        </p:nvPicPr>
        <p:blipFill>
          <a:blip r:embed="rId4" cstate="print">
            <a:grayscl/>
          </a:blip>
          <a:srcRect/>
          <a:stretch>
            <a:fillRect/>
          </a:stretch>
        </p:blipFill>
        <p:spPr bwMode="auto">
          <a:xfrm>
            <a:off x="5159387" y="2673350"/>
            <a:ext cx="347186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 userDrawn="1"/>
        </p:nvSpPr>
        <p:spPr>
          <a:xfrm>
            <a:off x="0" y="6096002"/>
            <a:ext cx="9144000" cy="646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Este proyecto está financiado por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la Generalitat Valenciana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por la Unión Europea a través del Fondo Europeo de Desarrollo Regional (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FEDER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Agencia Valencia de Salud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+mn-cs"/>
              </a:rPr>
              <a:t>y participan del proyecto las empresas y centros tecnológicos detallados a continuación.</a:t>
            </a:r>
            <a:endParaRPr lang="es-ES" sz="6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+mn-cs"/>
            </a:endParaRPr>
          </a:p>
        </p:txBody>
      </p:sp>
      <p:pic>
        <p:nvPicPr>
          <p:cNvPr id="6" name="Picture 2" descr="logo_gva_indi"/>
          <p:cNvPicPr>
            <a:picLocks noChangeAspect="1" noChangeArrowheads="1"/>
          </p:cNvPicPr>
          <p:nvPr userDrawn="1"/>
        </p:nvPicPr>
        <p:blipFill>
          <a:blip r:embed="rId5" cstate="print">
            <a:grayscl/>
          </a:blip>
          <a:srcRect/>
          <a:stretch>
            <a:fillRect/>
          </a:stretch>
        </p:blipFill>
        <p:spPr bwMode="auto">
          <a:xfrm>
            <a:off x="66686" y="9"/>
            <a:ext cx="2063751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FEDER2"/>
          <p:cNvPicPr>
            <a:picLocks noChangeAspect="1" noChangeArrowheads="1"/>
          </p:cNvPicPr>
          <p:nvPr userDrawn="1"/>
        </p:nvPicPr>
        <p:blipFill>
          <a:blip r:embed="rId6" cstate="print">
            <a:grayscl/>
          </a:blip>
          <a:srcRect/>
          <a:stretch>
            <a:fillRect/>
          </a:stretch>
        </p:blipFill>
        <p:spPr bwMode="auto">
          <a:xfrm>
            <a:off x="7507291" y="9"/>
            <a:ext cx="15732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180 Imagen"/>
          <p:cNvPicPr>
            <a:picLocks noChangeAspect="1"/>
          </p:cNvPicPr>
          <p:nvPr userDrawn="1"/>
        </p:nvPicPr>
        <p:blipFill>
          <a:blip r:embed="rId7" cstate="print">
            <a:grayscl/>
          </a:blip>
          <a:srcRect/>
          <a:stretch>
            <a:fillRect/>
          </a:stretch>
        </p:blipFill>
        <p:spPr bwMode="auto">
          <a:xfrm>
            <a:off x="684216" y="3489326"/>
            <a:ext cx="230663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181 Imagen"/>
          <p:cNvPicPr>
            <a:picLocks noChangeAspect="1"/>
          </p:cNvPicPr>
          <p:nvPr userDrawn="1"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6157913" y="3332172"/>
            <a:ext cx="2387600" cy="82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182 Imagen"/>
          <p:cNvPicPr>
            <a:picLocks noChangeAspect="1"/>
          </p:cNvPicPr>
          <p:nvPr userDrawn="1"/>
        </p:nvPicPr>
        <p:blipFill>
          <a:blip r:embed="rId9" cstate="print">
            <a:grayscl/>
          </a:blip>
          <a:srcRect l="6111" t="21471" r="5742" b="20753"/>
          <a:stretch>
            <a:fillRect/>
          </a:stretch>
        </p:blipFill>
        <p:spPr bwMode="auto">
          <a:xfrm>
            <a:off x="3116275" y="4521201"/>
            <a:ext cx="338137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183 Imagen"/>
          <p:cNvPicPr>
            <a:picLocks noChangeAspect="1"/>
          </p:cNvPicPr>
          <p:nvPr userDrawn="1"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3238500" y="2493963"/>
            <a:ext cx="1676400" cy="900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84 Imagen"/>
          <p:cNvPicPr>
            <a:picLocks noChangeAspect="1"/>
          </p:cNvPicPr>
          <p:nvPr userDrawn="1"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3457586" y="3609984"/>
            <a:ext cx="2435225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51"/>
          <p:cNvSpPr>
            <a:spLocks noChangeArrowheads="1"/>
          </p:cNvSpPr>
          <p:nvPr userDrawn="1"/>
        </p:nvSpPr>
        <p:spPr bwMode="auto">
          <a:xfrm>
            <a:off x="5230924" y="5229201"/>
            <a:ext cx="1357313" cy="5342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40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40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23 Imagen"/>
          <p:cNvPicPr>
            <a:picLocks noChangeAspect="1"/>
          </p:cNvPicPr>
          <p:nvPr userDrawn="1"/>
        </p:nvPicPr>
        <p:blipFill>
          <a:blip r:embed="rId12" cstate="print">
            <a:grayscl/>
          </a:blip>
          <a:srcRect/>
          <a:stretch>
            <a:fillRect/>
          </a:stretch>
        </p:blipFill>
        <p:spPr bwMode="auto">
          <a:xfrm>
            <a:off x="6800851" y="4397376"/>
            <a:ext cx="15875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24 Imagen"/>
          <p:cNvPicPr>
            <a:picLocks noChangeAspect="1"/>
          </p:cNvPicPr>
          <p:nvPr userDrawn="1"/>
        </p:nvPicPr>
        <p:blipFill>
          <a:blip r:embed="rId13" cstate="print">
            <a:grayscl/>
          </a:blip>
          <a:srcRect/>
          <a:stretch>
            <a:fillRect/>
          </a:stretch>
        </p:blipFill>
        <p:spPr bwMode="auto">
          <a:xfrm>
            <a:off x="2767025" y="5229234"/>
            <a:ext cx="1733551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 descr="AVS177x59"/>
          <p:cNvPicPr>
            <a:picLocks noChangeAspect="1" noChangeArrowheads="1"/>
          </p:cNvPicPr>
          <p:nvPr userDrawn="1"/>
        </p:nvPicPr>
        <p:blipFill>
          <a:blip r:embed="rId14" cstate="print">
            <a:grayscl/>
          </a:blip>
          <a:srcRect/>
          <a:stretch>
            <a:fillRect/>
          </a:stretch>
        </p:blipFill>
        <p:spPr bwMode="auto">
          <a:xfrm>
            <a:off x="4151325" y="95250"/>
            <a:ext cx="133508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171 Imagen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406651" y="188913"/>
            <a:ext cx="42545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81D124-B757-42D9-849C-025B0C37CEA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468264-B110-44F1-9D89-81A6AC66D1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3D794C-9CD6-426B-8E98-24E53C4B606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8E98F-8800-4E64-876E-C57507E8EC8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A1409C0-5254-421C-8AE1-EA66684A9C4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9F065F7-E8EA-4B36-810D-F337DBA3E9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DE7317-E63B-48D0-90C4-35C7022D4FA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5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60A104-E4DE-423B-BC90-191841FA66D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7354EB-42A2-4BDB-AEC6-B90C0855C46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5A9313-9F87-4233-9099-103285BA2F1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5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35322F-DD53-4259-BB12-ACA19CB3373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19C9FD7-9E47-4EEF-8E46-E9D1A484785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EA8060D-2CBC-40BA-8B35-3212FDF723A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47C2560-FC37-4918-A82C-76AD9C83601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31F9B4-EFA6-49CB-A689-53D57D3D3D6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D4F6F39-83C9-4177-8C8F-09FB4800BB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DF682E1-F63B-4FB9-983A-6C27B441C15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E73A368-7F9D-4625-98F9-2B4A3BC4F4F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5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1054F74-59BC-4625-95E4-5405B0555BE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34DE6FF-D616-4977-8D04-ABA4ADDB938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135F2AC-3B73-42E5-9B2F-DCA2B7FC206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5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C67E0C3-3F9F-4FF7-BA25-E97E4069846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 Grupo"/>
          <p:cNvGrpSpPr>
            <a:grpSpLocks/>
          </p:cNvGrpSpPr>
          <p:nvPr userDrawn="1"/>
        </p:nvGrpSpPr>
        <p:grpSpPr bwMode="auto">
          <a:xfrm>
            <a:off x="79386" y="11122"/>
            <a:ext cx="6254751" cy="6846887"/>
            <a:chOff x="79348" y="10458"/>
            <a:chExt cx="6254751" cy="6847542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b="868"/>
            <a:stretch>
              <a:fillRect/>
            </a:stretch>
          </p:blipFill>
          <p:spPr bwMode="auto">
            <a:xfrm flipV="1">
              <a:off x="79348" y="10458"/>
              <a:ext cx="5932811" cy="432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8"/>
            <a:stretch>
              <a:fillRect/>
            </a:stretch>
          </p:blipFill>
          <p:spPr bwMode="auto">
            <a:xfrm>
              <a:off x="79349" y="3380921"/>
              <a:ext cx="6254750" cy="347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269"/>
          <p:cNvSpPr>
            <a:spLocks noChangeArrowheads="1"/>
          </p:cNvSpPr>
          <p:nvPr userDrawn="1"/>
        </p:nvSpPr>
        <p:spPr bwMode="auto">
          <a:xfrm>
            <a:off x="684213" y="549276"/>
            <a:ext cx="6019800" cy="5754688"/>
          </a:xfrm>
          <a:prstGeom prst="rect">
            <a:avLst/>
          </a:prstGeom>
          <a:solidFill>
            <a:srgbClr val="FFFFFF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1" smtClean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Line 466"/>
          <p:cNvSpPr>
            <a:spLocks noChangeShapeType="1"/>
          </p:cNvSpPr>
          <p:nvPr userDrawn="1"/>
        </p:nvSpPr>
        <p:spPr bwMode="auto">
          <a:xfrm flipV="1">
            <a:off x="925513" y="4868864"/>
            <a:ext cx="5389563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 smtClean="0">
              <a:solidFill>
                <a:srgbClr val="00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171 Imagen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42941" y="5013334"/>
            <a:ext cx="2428875" cy="12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1" name="10 CuadroTexto"/>
          <p:cNvSpPr txBox="1"/>
          <p:nvPr userDrawn="1"/>
        </p:nvSpPr>
        <p:spPr>
          <a:xfrm>
            <a:off x="3132149" y="5013326"/>
            <a:ext cx="3435351" cy="1223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Este proyecto está financiado por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la Generalitat Valenciana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por la Unión Europea a través del Fondo Europeo de Desarrollo Regional (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FEDER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Agencia Valencia de Salud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participan del proyecto las empresas y centros tecnológicos detallados a continuación.</a:t>
            </a:r>
            <a:endParaRPr lang="es-ES" sz="4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Arial" charset="0"/>
            </a:endParaRPr>
          </a:p>
        </p:txBody>
      </p:sp>
      <p:pic>
        <p:nvPicPr>
          <p:cNvPr id="12" name="328 Image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15344" r="5328" b="19833"/>
          <a:stretch>
            <a:fillRect/>
          </a:stretch>
        </p:blipFill>
        <p:spPr bwMode="auto">
          <a:xfrm>
            <a:off x="6916740" y="4602172"/>
            <a:ext cx="199072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329 Imagen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25" y="1925638"/>
            <a:ext cx="2085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330 Imagen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2401897"/>
            <a:ext cx="1674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331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14522" r="4225" b="17336"/>
          <a:stretch>
            <a:fillRect/>
          </a:stretch>
        </p:blipFill>
        <p:spPr bwMode="auto">
          <a:xfrm>
            <a:off x="7024700" y="430214"/>
            <a:ext cx="17748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332 Imagen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40" y="3716340"/>
            <a:ext cx="16605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333 Imagen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25" y="2951172"/>
            <a:ext cx="17049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334 Imagen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246689"/>
            <a:ext cx="13255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335 Imagen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11954" r="7701" b="12254"/>
          <a:stretch>
            <a:fillRect/>
          </a:stretch>
        </p:blipFill>
        <p:spPr bwMode="auto">
          <a:xfrm>
            <a:off x="7345365" y="1231900"/>
            <a:ext cx="11334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336 Imagen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9" y="5192713"/>
            <a:ext cx="8937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337 Conector recto"/>
          <p:cNvCxnSpPr>
            <a:cxnSpLocks noChangeShapeType="1"/>
          </p:cNvCxnSpPr>
          <p:nvPr userDrawn="1"/>
        </p:nvCxnSpPr>
        <p:spPr bwMode="auto">
          <a:xfrm>
            <a:off x="6899287" y="4508500"/>
            <a:ext cx="20240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" name="338 Imagen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8" y="5821365"/>
            <a:ext cx="10398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51"/>
          <p:cNvSpPr>
            <a:spLocks noChangeArrowheads="1"/>
          </p:cNvSpPr>
          <p:nvPr userDrawn="1"/>
        </p:nvSpPr>
        <p:spPr bwMode="auto">
          <a:xfrm>
            <a:off x="8172525" y="5877304"/>
            <a:ext cx="863971" cy="28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24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24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799" y="2798741"/>
            <a:ext cx="5760000" cy="106838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ct val="0"/>
              </a:spcBef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Haga clic para modificar el estilo de subtítulo del patrón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812799" y="620690"/>
            <a:ext cx="5760000" cy="2042769"/>
          </a:xfrm>
        </p:spPr>
        <p:txBody>
          <a:bodyPr/>
          <a:lstStyle>
            <a:lvl1pPr>
              <a:lnSpc>
                <a:spcPts val="3700"/>
              </a:lnSpc>
              <a:defRPr sz="3500" cap="small" baseline="0"/>
            </a:lvl1pPr>
          </a:lstStyle>
          <a:p>
            <a:r>
              <a:rPr lang="en-US" dirty="0"/>
              <a:t>HAGA CLIC PARA CAMBIAR EL ESTILO DEL TÍTULO 	</a:t>
            </a:r>
          </a:p>
        </p:txBody>
      </p:sp>
      <p:sp>
        <p:nvSpPr>
          <p:cNvPr id="184" name="183 Marcador de contenido"/>
          <p:cNvSpPr>
            <a:spLocks noGrp="1"/>
          </p:cNvSpPr>
          <p:nvPr>
            <p:ph sz="quarter" idx="10"/>
          </p:nvPr>
        </p:nvSpPr>
        <p:spPr>
          <a:xfrm>
            <a:off x="812799" y="3959234"/>
            <a:ext cx="5760000" cy="70167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 sz="2000" b="1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95854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8 Grupo"/>
          <p:cNvGrpSpPr>
            <a:grpSpLocks/>
          </p:cNvGrpSpPr>
          <p:nvPr userDrawn="1"/>
        </p:nvGrpSpPr>
        <p:grpSpPr bwMode="auto">
          <a:xfrm>
            <a:off x="79386" y="11122"/>
            <a:ext cx="6254751" cy="6846887"/>
            <a:chOff x="79348" y="10458"/>
            <a:chExt cx="6254751" cy="6847542"/>
          </a:xfrm>
        </p:grpSpPr>
        <p:pic>
          <p:nvPicPr>
            <p:cNvPr id="6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7" b="868"/>
            <a:stretch>
              <a:fillRect/>
            </a:stretch>
          </p:blipFill>
          <p:spPr bwMode="auto">
            <a:xfrm flipV="1">
              <a:off x="79348" y="10458"/>
              <a:ext cx="5932811" cy="432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238"/>
            <a:stretch>
              <a:fillRect/>
            </a:stretch>
          </p:blipFill>
          <p:spPr bwMode="auto">
            <a:xfrm>
              <a:off x="79349" y="3380921"/>
              <a:ext cx="6254750" cy="3477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269"/>
          <p:cNvSpPr>
            <a:spLocks noChangeArrowheads="1"/>
          </p:cNvSpPr>
          <p:nvPr userDrawn="1"/>
        </p:nvSpPr>
        <p:spPr bwMode="auto">
          <a:xfrm>
            <a:off x="684213" y="549276"/>
            <a:ext cx="6019800" cy="5754688"/>
          </a:xfrm>
          <a:prstGeom prst="rect">
            <a:avLst/>
          </a:prstGeom>
          <a:solidFill>
            <a:srgbClr val="FFFFFF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b="1" smtClean="0">
              <a:solidFill>
                <a:srgbClr val="FFFFFF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Line 466"/>
          <p:cNvSpPr>
            <a:spLocks noChangeShapeType="1"/>
          </p:cNvSpPr>
          <p:nvPr userDrawn="1"/>
        </p:nvSpPr>
        <p:spPr bwMode="auto">
          <a:xfrm flipV="1">
            <a:off x="925513" y="4868864"/>
            <a:ext cx="5389563" cy="1587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ES" smtClean="0">
              <a:solidFill>
                <a:srgbClr val="00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0" name="171 Imagen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42941" y="5013334"/>
            <a:ext cx="2428875" cy="12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11" name="10 CuadroTexto"/>
          <p:cNvSpPr txBox="1"/>
          <p:nvPr userDrawn="1"/>
        </p:nvSpPr>
        <p:spPr>
          <a:xfrm>
            <a:off x="3132149" y="5013326"/>
            <a:ext cx="3435351" cy="12234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Este proyecto está financiado por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la Generalitat Valenciana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por la Unión Europea a través del Fondo Europeo de Desarrollo Regional (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FEDER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05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Agencia Valencia de Salud </a:t>
            </a:r>
            <a:r>
              <a:rPr lang="es-ES" sz="105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participan del proyecto las empresas y centros tecnológicos detallados a continuación.</a:t>
            </a:r>
            <a:endParaRPr lang="es-ES" sz="4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Arial" charset="0"/>
            </a:endParaRPr>
          </a:p>
        </p:txBody>
      </p:sp>
      <p:pic>
        <p:nvPicPr>
          <p:cNvPr id="12" name="328 Imagen"/>
          <p:cNvPicPr>
            <a:picLocks noChangeAspect="1"/>
          </p:cNvPicPr>
          <p:nvPr userDrawn="1"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3" t="15344" r="5328" b="19833"/>
          <a:stretch>
            <a:fillRect/>
          </a:stretch>
        </p:blipFill>
        <p:spPr bwMode="auto">
          <a:xfrm>
            <a:off x="6916740" y="4602172"/>
            <a:ext cx="1990725" cy="39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329 Imagen"/>
          <p:cNvPicPr>
            <a:picLocks noChangeAspect="1"/>
          </p:cNvPicPr>
          <p:nvPr userDrawn="1"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25" y="1925638"/>
            <a:ext cx="20859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330 Imagen"/>
          <p:cNvPicPr>
            <a:picLocks noChangeAspect="1"/>
          </p:cNvPicPr>
          <p:nvPr userDrawn="1"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2401897"/>
            <a:ext cx="1674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331 Imagen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" t="14522" r="4225" b="17336"/>
          <a:stretch>
            <a:fillRect/>
          </a:stretch>
        </p:blipFill>
        <p:spPr bwMode="auto">
          <a:xfrm>
            <a:off x="7024700" y="430214"/>
            <a:ext cx="1774825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332 Imagen"/>
          <p:cNvPicPr>
            <a:picLocks noChangeAspect="1"/>
          </p:cNvPicPr>
          <p:nvPr userDrawn="1"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40" y="3716340"/>
            <a:ext cx="16605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333 Imagen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25" y="2951172"/>
            <a:ext cx="17049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334 Imagen"/>
          <p:cNvPicPr>
            <a:picLocks noChangeAspect="1"/>
          </p:cNvPicPr>
          <p:nvPr userDrawn="1"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5246689"/>
            <a:ext cx="13255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335 Imagen"/>
          <p:cNvPicPr>
            <a:picLocks noChangeAspect="1"/>
          </p:cNvPicPr>
          <p:nvPr userDrawn="1"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" t="11954" r="7701" b="12254"/>
          <a:stretch>
            <a:fillRect/>
          </a:stretch>
        </p:blipFill>
        <p:spPr bwMode="auto">
          <a:xfrm>
            <a:off x="7345365" y="1231900"/>
            <a:ext cx="113347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336 Imagen"/>
          <p:cNvPicPr>
            <a:picLocks noChangeAspect="1"/>
          </p:cNvPicPr>
          <p:nvPr userDrawn="1"/>
        </p:nvPicPr>
        <p:blipFill>
          <a:blip r:embed="rId1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9" y="5192713"/>
            <a:ext cx="893763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337 Conector recto"/>
          <p:cNvCxnSpPr>
            <a:cxnSpLocks noChangeShapeType="1"/>
          </p:cNvCxnSpPr>
          <p:nvPr userDrawn="1"/>
        </p:nvCxnSpPr>
        <p:spPr bwMode="auto">
          <a:xfrm>
            <a:off x="6899287" y="4508500"/>
            <a:ext cx="202406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" name="338 Imagen"/>
          <p:cNvPicPr>
            <a:picLocks noChangeAspect="1"/>
          </p:cNvPicPr>
          <p:nvPr userDrawn="1"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8" y="5821365"/>
            <a:ext cx="10398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51"/>
          <p:cNvSpPr>
            <a:spLocks noChangeArrowheads="1"/>
          </p:cNvSpPr>
          <p:nvPr userDrawn="1"/>
        </p:nvSpPr>
        <p:spPr bwMode="auto">
          <a:xfrm>
            <a:off x="8172525" y="5877304"/>
            <a:ext cx="863971" cy="28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24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24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1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2799" y="2798741"/>
            <a:ext cx="5760000" cy="106838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ct val="0"/>
              </a:spcBef>
              <a:buFont typeface="Wingdings" pitchFamily="2" charset="2"/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s-ES_tradnl" dirty="0"/>
              <a:t>Haga clic para modificar el estilo de subtítulo del patrón</a:t>
            </a:r>
          </a:p>
        </p:txBody>
      </p:sp>
      <p:sp>
        <p:nvSpPr>
          <p:cNvPr id="141319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812799" y="620696"/>
            <a:ext cx="5760000" cy="2056133"/>
          </a:xfrm>
        </p:spPr>
        <p:txBody>
          <a:bodyPr/>
          <a:lstStyle>
            <a:lvl1pPr>
              <a:lnSpc>
                <a:spcPts val="3700"/>
              </a:lnSpc>
              <a:defRPr sz="3500" cap="small" baseline="0"/>
            </a:lvl1pPr>
          </a:lstStyle>
          <a:p>
            <a:r>
              <a:rPr lang="en-US" dirty="0"/>
              <a:t>HAGA CLIC PARA CAMBIAR EL ESTILO DEL TÍTULO 	</a:t>
            </a:r>
          </a:p>
        </p:txBody>
      </p:sp>
      <p:sp>
        <p:nvSpPr>
          <p:cNvPr id="184" name="183 Marcador de contenido"/>
          <p:cNvSpPr>
            <a:spLocks noGrp="1"/>
          </p:cNvSpPr>
          <p:nvPr>
            <p:ph sz="quarter" idx="10"/>
          </p:nvPr>
        </p:nvSpPr>
        <p:spPr>
          <a:xfrm>
            <a:off x="812799" y="3959234"/>
            <a:ext cx="5760000" cy="701675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40000"/>
              <a:buFont typeface="Wingdings" pitchFamily="2" charset="2"/>
              <a:buNone/>
              <a:tabLst/>
              <a:defRPr sz="2000" b="1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81527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8697"/>
            <a:ext cx="6248400" cy="435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8713" y="1341438"/>
            <a:ext cx="7920000" cy="1440000"/>
          </a:xfrm>
          <a:solidFill>
            <a:schemeClr val="bg1">
              <a:alpha val="90000"/>
            </a:schemeClr>
          </a:solidFill>
        </p:spPr>
        <p:txBody>
          <a:bodyPr anchor="ctr"/>
          <a:lstStyle>
            <a:lvl1pPr algn="l">
              <a:defRPr sz="3600" b="1" cap="small" baseline="0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20" name="2 Marcador de texto"/>
          <p:cNvSpPr>
            <a:spLocks noGrp="1"/>
          </p:cNvSpPr>
          <p:nvPr>
            <p:ph type="body" idx="11"/>
          </p:nvPr>
        </p:nvSpPr>
        <p:spPr>
          <a:xfrm>
            <a:off x="828713" y="3140968"/>
            <a:ext cx="7920000" cy="1440000"/>
          </a:xfrm>
          <a:solidFill>
            <a:schemeClr val="bg1">
              <a:alpha val="90000"/>
            </a:schemeClr>
          </a:solidFill>
        </p:spPr>
        <p:txBody>
          <a:bodyPr anchor="b"/>
          <a:lstStyle>
            <a:lvl1pPr marL="0" indent="0">
              <a:buNone/>
              <a:defRPr lang="es-ES" sz="2400" b="1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49901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753" y="1341444"/>
            <a:ext cx="8208963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36214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539752" y="1341444"/>
            <a:ext cx="4032251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7" name="2 Marcador de contenido"/>
          <p:cNvSpPr>
            <a:spLocks noGrp="1"/>
          </p:cNvSpPr>
          <p:nvPr>
            <p:ph idx="11"/>
          </p:nvPr>
        </p:nvSpPr>
        <p:spPr>
          <a:xfrm>
            <a:off x="4697426" y="1341444"/>
            <a:ext cx="4032447" cy="5216525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46288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8208963" cy="792164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5456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2450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3" y="549277"/>
            <a:ext cx="2925763" cy="79216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39753" y="1341441"/>
            <a:ext cx="2925763" cy="52165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3465513" y="549276"/>
            <a:ext cx="5283200" cy="6008688"/>
          </a:xfrm>
        </p:spPr>
        <p:txBody>
          <a:bodyPr/>
          <a:lstStyle/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7059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5"/>
          <p:cNvGrpSpPr>
            <a:grpSpLocks/>
          </p:cNvGrpSpPr>
          <p:nvPr userDrawn="1"/>
        </p:nvGrpSpPr>
        <p:grpSpPr bwMode="auto">
          <a:xfrm>
            <a:off x="2514612" y="2479676"/>
            <a:ext cx="6234113" cy="4333875"/>
            <a:chOff x="1812" y="1622"/>
            <a:chExt cx="3927" cy="2730"/>
          </a:xfrm>
        </p:grpSpPr>
        <p:sp>
          <p:nvSpPr>
            <p:cNvPr id="3" name="Oval 306"/>
            <p:cNvSpPr>
              <a:spLocks noChangeArrowheads="1"/>
            </p:cNvSpPr>
            <p:nvPr/>
          </p:nvSpPr>
          <p:spPr bwMode="auto">
            <a:xfrm rot="-3147559">
              <a:off x="1811" y="348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" name="Oval 307"/>
            <p:cNvSpPr>
              <a:spLocks noChangeArrowheads="1"/>
            </p:cNvSpPr>
            <p:nvPr/>
          </p:nvSpPr>
          <p:spPr bwMode="auto">
            <a:xfrm rot="-3147559">
              <a:off x="2069" y="321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" name="Oval 308"/>
            <p:cNvSpPr>
              <a:spLocks noChangeArrowheads="1"/>
            </p:cNvSpPr>
            <p:nvPr/>
          </p:nvSpPr>
          <p:spPr bwMode="auto">
            <a:xfrm rot="-3147559">
              <a:off x="2333" y="351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" name="Oval 309"/>
            <p:cNvSpPr>
              <a:spLocks noChangeArrowheads="1"/>
            </p:cNvSpPr>
            <p:nvPr/>
          </p:nvSpPr>
          <p:spPr bwMode="auto">
            <a:xfrm rot="-3147559">
              <a:off x="2083" y="372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" name="Oval 310"/>
            <p:cNvSpPr>
              <a:spLocks noChangeArrowheads="1"/>
            </p:cNvSpPr>
            <p:nvPr/>
          </p:nvSpPr>
          <p:spPr bwMode="auto">
            <a:xfrm rot="-3147559">
              <a:off x="2237" y="39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" name="Oval 311"/>
            <p:cNvSpPr>
              <a:spLocks noChangeArrowheads="1"/>
            </p:cNvSpPr>
            <p:nvPr/>
          </p:nvSpPr>
          <p:spPr bwMode="auto">
            <a:xfrm rot="-3147559">
              <a:off x="2148" y="413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" name="Oval 312"/>
            <p:cNvSpPr>
              <a:spLocks noChangeArrowheads="1"/>
            </p:cNvSpPr>
            <p:nvPr/>
          </p:nvSpPr>
          <p:spPr bwMode="auto">
            <a:xfrm rot="-3147559">
              <a:off x="2483" y="4112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" name="Oval 313"/>
            <p:cNvSpPr>
              <a:spLocks noChangeArrowheads="1"/>
            </p:cNvSpPr>
            <p:nvPr/>
          </p:nvSpPr>
          <p:spPr bwMode="auto">
            <a:xfrm rot="-3147559">
              <a:off x="2593" y="383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" name="Oval 314"/>
            <p:cNvSpPr>
              <a:spLocks noChangeArrowheads="1"/>
            </p:cNvSpPr>
            <p:nvPr/>
          </p:nvSpPr>
          <p:spPr bwMode="auto">
            <a:xfrm rot="-3147559">
              <a:off x="2815" y="400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" name="Line 315"/>
            <p:cNvSpPr>
              <a:spLocks noChangeShapeType="1"/>
            </p:cNvSpPr>
            <p:nvPr/>
          </p:nvSpPr>
          <p:spPr bwMode="auto">
            <a:xfrm rot="18452441" flipH="1">
              <a:off x="1985" y="3489"/>
              <a:ext cx="24" cy="35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" name="Line 316"/>
            <p:cNvSpPr>
              <a:spLocks noChangeShapeType="1"/>
            </p:cNvSpPr>
            <p:nvPr/>
          </p:nvSpPr>
          <p:spPr bwMode="auto">
            <a:xfrm rot="18452441" flipH="1">
              <a:off x="1956" y="3368"/>
              <a:ext cx="362" cy="30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" name="Line 317"/>
            <p:cNvSpPr>
              <a:spLocks noChangeShapeType="1"/>
            </p:cNvSpPr>
            <p:nvPr/>
          </p:nvSpPr>
          <p:spPr bwMode="auto">
            <a:xfrm rot="-3147559" flipH="1" flipV="1">
              <a:off x="2087" y="3629"/>
              <a:ext cx="348" cy="7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Line 318"/>
            <p:cNvSpPr>
              <a:spLocks noChangeShapeType="1"/>
            </p:cNvSpPr>
            <p:nvPr/>
          </p:nvSpPr>
          <p:spPr bwMode="auto">
            <a:xfrm rot="18452441" flipH="1">
              <a:off x="2152" y="3722"/>
              <a:ext cx="99" cy="31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6" name="Line 319"/>
            <p:cNvSpPr>
              <a:spLocks noChangeShapeType="1"/>
            </p:cNvSpPr>
            <p:nvPr/>
          </p:nvSpPr>
          <p:spPr bwMode="auto">
            <a:xfrm rot="18452441" flipV="1">
              <a:off x="2147" y="4068"/>
              <a:ext cx="229" cy="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7" name="Line 320"/>
            <p:cNvSpPr>
              <a:spLocks noChangeShapeType="1"/>
            </p:cNvSpPr>
            <p:nvPr/>
          </p:nvSpPr>
          <p:spPr bwMode="auto">
            <a:xfrm rot="18452441" flipH="1">
              <a:off x="2224" y="4149"/>
              <a:ext cx="66" cy="21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8" name="Line 321"/>
            <p:cNvSpPr>
              <a:spLocks noChangeShapeType="1"/>
            </p:cNvSpPr>
            <p:nvPr/>
          </p:nvSpPr>
          <p:spPr bwMode="auto">
            <a:xfrm rot="18452441" flipH="1">
              <a:off x="2378" y="4235"/>
              <a:ext cx="217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9" name="Line 322"/>
            <p:cNvSpPr>
              <a:spLocks noChangeShapeType="1"/>
            </p:cNvSpPr>
            <p:nvPr/>
          </p:nvSpPr>
          <p:spPr bwMode="auto">
            <a:xfrm rot="18452441" flipH="1">
              <a:off x="2474" y="3980"/>
              <a:ext cx="305" cy="8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0" name="Line 323"/>
            <p:cNvSpPr>
              <a:spLocks noChangeShapeType="1"/>
            </p:cNvSpPr>
            <p:nvPr/>
          </p:nvSpPr>
          <p:spPr bwMode="auto">
            <a:xfrm rot="-3147559">
              <a:off x="2553" y="4021"/>
              <a:ext cx="278" cy="19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1" name="Oval 324"/>
            <p:cNvSpPr>
              <a:spLocks noChangeArrowheads="1"/>
            </p:cNvSpPr>
            <p:nvPr/>
          </p:nvSpPr>
          <p:spPr bwMode="auto">
            <a:xfrm rot="-3147559">
              <a:off x="3195" y="41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2" name="Oval 325"/>
            <p:cNvSpPr>
              <a:spLocks noChangeArrowheads="1"/>
            </p:cNvSpPr>
            <p:nvPr/>
          </p:nvSpPr>
          <p:spPr bwMode="auto">
            <a:xfrm rot="-3147559">
              <a:off x="3113" y="38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3" name="Oval 326"/>
            <p:cNvSpPr>
              <a:spLocks noChangeArrowheads="1"/>
            </p:cNvSpPr>
            <p:nvPr/>
          </p:nvSpPr>
          <p:spPr bwMode="auto">
            <a:xfrm rot="-3147559">
              <a:off x="3394" y="3559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4" name="Oval 327"/>
            <p:cNvSpPr>
              <a:spLocks noChangeArrowheads="1"/>
            </p:cNvSpPr>
            <p:nvPr/>
          </p:nvSpPr>
          <p:spPr bwMode="auto">
            <a:xfrm rot="-3147559">
              <a:off x="1925" y="227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5" name="Oval 328"/>
            <p:cNvSpPr>
              <a:spLocks noChangeArrowheads="1"/>
            </p:cNvSpPr>
            <p:nvPr/>
          </p:nvSpPr>
          <p:spPr bwMode="auto">
            <a:xfrm rot="-3147559">
              <a:off x="1944" y="256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6" name="Oval 329"/>
            <p:cNvSpPr>
              <a:spLocks noChangeArrowheads="1"/>
            </p:cNvSpPr>
            <p:nvPr/>
          </p:nvSpPr>
          <p:spPr bwMode="auto">
            <a:xfrm rot="-3147559">
              <a:off x="2159" y="256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7" name="Oval 330"/>
            <p:cNvSpPr>
              <a:spLocks noChangeArrowheads="1"/>
            </p:cNvSpPr>
            <p:nvPr/>
          </p:nvSpPr>
          <p:spPr bwMode="auto">
            <a:xfrm rot="-3147559">
              <a:off x="2243" y="232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8" name="Oval 331"/>
            <p:cNvSpPr>
              <a:spLocks noChangeArrowheads="1"/>
            </p:cNvSpPr>
            <p:nvPr/>
          </p:nvSpPr>
          <p:spPr bwMode="auto">
            <a:xfrm rot="-3147559">
              <a:off x="2276" y="277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29" name="Oval 332"/>
            <p:cNvSpPr>
              <a:spLocks noChangeArrowheads="1"/>
            </p:cNvSpPr>
            <p:nvPr/>
          </p:nvSpPr>
          <p:spPr bwMode="auto">
            <a:xfrm rot="-3147559">
              <a:off x="2585" y="2650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0" name="Oval 333"/>
            <p:cNvSpPr>
              <a:spLocks noChangeArrowheads="1"/>
            </p:cNvSpPr>
            <p:nvPr/>
          </p:nvSpPr>
          <p:spPr bwMode="auto">
            <a:xfrm rot="-3147559">
              <a:off x="2855" y="27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1" name="Oval 334"/>
            <p:cNvSpPr>
              <a:spLocks noChangeArrowheads="1"/>
            </p:cNvSpPr>
            <p:nvPr/>
          </p:nvSpPr>
          <p:spPr bwMode="auto">
            <a:xfrm rot="-3147559">
              <a:off x="2993" y="260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2" name="Oval 335"/>
            <p:cNvSpPr>
              <a:spLocks noChangeArrowheads="1"/>
            </p:cNvSpPr>
            <p:nvPr/>
          </p:nvSpPr>
          <p:spPr bwMode="auto">
            <a:xfrm rot="-3147559">
              <a:off x="2897" y="238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3" name="Oval 336"/>
            <p:cNvSpPr>
              <a:spLocks noChangeArrowheads="1"/>
            </p:cNvSpPr>
            <p:nvPr/>
          </p:nvSpPr>
          <p:spPr bwMode="auto">
            <a:xfrm rot="-3147559">
              <a:off x="2966" y="215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4" name="Oval 337"/>
            <p:cNvSpPr>
              <a:spLocks noChangeArrowheads="1"/>
            </p:cNvSpPr>
            <p:nvPr/>
          </p:nvSpPr>
          <p:spPr bwMode="auto">
            <a:xfrm rot="-3147559">
              <a:off x="2745" y="2205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5" name="Oval 338"/>
            <p:cNvSpPr>
              <a:spLocks noChangeArrowheads="1"/>
            </p:cNvSpPr>
            <p:nvPr/>
          </p:nvSpPr>
          <p:spPr bwMode="auto">
            <a:xfrm rot="-3147559">
              <a:off x="2831" y="3072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6" name="Oval 339"/>
            <p:cNvSpPr>
              <a:spLocks noChangeArrowheads="1"/>
            </p:cNvSpPr>
            <p:nvPr/>
          </p:nvSpPr>
          <p:spPr bwMode="auto">
            <a:xfrm rot="-3147559">
              <a:off x="3211" y="3145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7" name="Oval 340"/>
            <p:cNvSpPr>
              <a:spLocks noChangeArrowheads="1"/>
            </p:cNvSpPr>
            <p:nvPr/>
          </p:nvSpPr>
          <p:spPr bwMode="auto">
            <a:xfrm rot="-3147559">
              <a:off x="3421" y="29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8" name="Oval 341"/>
            <p:cNvSpPr>
              <a:spLocks noChangeArrowheads="1"/>
            </p:cNvSpPr>
            <p:nvPr/>
          </p:nvSpPr>
          <p:spPr bwMode="auto">
            <a:xfrm rot="-3147559">
              <a:off x="3320" y="3314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39" name="Oval 342"/>
            <p:cNvSpPr>
              <a:spLocks noChangeArrowheads="1"/>
            </p:cNvSpPr>
            <p:nvPr/>
          </p:nvSpPr>
          <p:spPr bwMode="auto">
            <a:xfrm rot="-3147559">
              <a:off x="3657" y="340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0" name="Oval 343"/>
            <p:cNvSpPr>
              <a:spLocks noChangeArrowheads="1"/>
            </p:cNvSpPr>
            <p:nvPr/>
          </p:nvSpPr>
          <p:spPr bwMode="auto">
            <a:xfrm rot="-3147559">
              <a:off x="3608" y="390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1" name="Oval 344"/>
            <p:cNvSpPr>
              <a:spLocks noChangeArrowheads="1"/>
            </p:cNvSpPr>
            <p:nvPr/>
          </p:nvSpPr>
          <p:spPr bwMode="auto">
            <a:xfrm rot="-3147559">
              <a:off x="3819" y="408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2" name="Oval 345"/>
            <p:cNvSpPr>
              <a:spLocks noChangeArrowheads="1"/>
            </p:cNvSpPr>
            <p:nvPr/>
          </p:nvSpPr>
          <p:spPr bwMode="auto">
            <a:xfrm rot="-3147559">
              <a:off x="3936" y="339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Oval 346"/>
            <p:cNvSpPr>
              <a:spLocks noChangeArrowheads="1"/>
            </p:cNvSpPr>
            <p:nvPr/>
          </p:nvSpPr>
          <p:spPr bwMode="auto">
            <a:xfrm rot="-3147559">
              <a:off x="4070" y="379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4" name="Oval 347"/>
            <p:cNvSpPr>
              <a:spLocks noChangeArrowheads="1"/>
            </p:cNvSpPr>
            <p:nvPr/>
          </p:nvSpPr>
          <p:spPr bwMode="auto">
            <a:xfrm rot="-3147559">
              <a:off x="4404" y="384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5" name="Oval 348"/>
            <p:cNvSpPr>
              <a:spLocks noChangeArrowheads="1"/>
            </p:cNvSpPr>
            <p:nvPr/>
          </p:nvSpPr>
          <p:spPr bwMode="auto">
            <a:xfrm rot="-3147559">
              <a:off x="4424" y="402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6" name="Oval 349"/>
            <p:cNvSpPr>
              <a:spLocks noChangeArrowheads="1"/>
            </p:cNvSpPr>
            <p:nvPr/>
          </p:nvSpPr>
          <p:spPr bwMode="auto">
            <a:xfrm rot="-3147559">
              <a:off x="4749" y="41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7" name="Oval 350"/>
            <p:cNvSpPr>
              <a:spLocks noChangeArrowheads="1"/>
            </p:cNvSpPr>
            <p:nvPr/>
          </p:nvSpPr>
          <p:spPr bwMode="auto">
            <a:xfrm rot="-3147559">
              <a:off x="5080" y="4152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8" name="Oval 351"/>
            <p:cNvSpPr>
              <a:spLocks noChangeArrowheads="1"/>
            </p:cNvSpPr>
            <p:nvPr/>
          </p:nvSpPr>
          <p:spPr bwMode="auto">
            <a:xfrm rot="-3147559">
              <a:off x="5148" y="398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9" name="Oval 352"/>
            <p:cNvSpPr>
              <a:spLocks noChangeArrowheads="1"/>
            </p:cNvSpPr>
            <p:nvPr/>
          </p:nvSpPr>
          <p:spPr bwMode="auto">
            <a:xfrm rot="-3147559">
              <a:off x="5384" y="4118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0" name="Oval 353"/>
            <p:cNvSpPr>
              <a:spLocks noChangeArrowheads="1"/>
            </p:cNvSpPr>
            <p:nvPr/>
          </p:nvSpPr>
          <p:spPr bwMode="auto">
            <a:xfrm rot="-3147559">
              <a:off x="5580" y="382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1" name="Oval 354"/>
            <p:cNvSpPr>
              <a:spLocks noChangeArrowheads="1"/>
            </p:cNvSpPr>
            <p:nvPr/>
          </p:nvSpPr>
          <p:spPr bwMode="auto">
            <a:xfrm rot="-3147559">
              <a:off x="5620" y="4165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2" name="Oval 355"/>
            <p:cNvSpPr>
              <a:spLocks noChangeArrowheads="1"/>
            </p:cNvSpPr>
            <p:nvPr/>
          </p:nvSpPr>
          <p:spPr bwMode="auto">
            <a:xfrm rot="-3147559">
              <a:off x="3938" y="3128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3" name="Oval 356"/>
            <p:cNvSpPr>
              <a:spLocks noChangeArrowheads="1"/>
            </p:cNvSpPr>
            <p:nvPr/>
          </p:nvSpPr>
          <p:spPr bwMode="auto">
            <a:xfrm rot="-3147559">
              <a:off x="4302" y="3220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4" name="Oval 357"/>
            <p:cNvSpPr>
              <a:spLocks noChangeArrowheads="1"/>
            </p:cNvSpPr>
            <p:nvPr/>
          </p:nvSpPr>
          <p:spPr bwMode="auto">
            <a:xfrm rot="-3147559">
              <a:off x="4716" y="311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5" name="Oval 358"/>
            <p:cNvSpPr>
              <a:spLocks noChangeArrowheads="1"/>
            </p:cNvSpPr>
            <p:nvPr/>
          </p:nvSpPr>
          <p:spPr bwMode="auto">
            <a:xfrm rot="-3147559">
              <a:off x="4668" y="339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6" name="Oval 359"/>
            <p:cNvSpPr>
              <a:spLocks noChangeArrowheads="1"/>
            </p:cNvSpPr>
            <p:nvPr/>
          </p:nvSpPr>
          <p:spPr bwMode="auto">
            <a:xfrm rot="-3147559">
              <a:off x="4936" y="323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7" name="Oval 360"/>
            <p:cNvSpPr>
              <a:spLocks noChangeArrowheads="1"/>
            </p:cNvSpPr>
            <p:nvPr/>
          </p:nvSpPr>
          <p:spPr bwMode="auto">
            <a:xfrm rot="-3147559">
              <a:off x="5134" y="331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8" name="Oval 361"/>
            <p:cNvSpPr>
              <a:spLocks noChangeArrowheads="1"/>
            </p:cNvSpPr>
            <p:nvPr/>
          </p:nvSpPr>
          <p:spPr bwMode="auto">
            <a:xfrm rot="-3147559">
              <a:off x="5127" y="31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59" name="Oval 362"/>
            <p:cNvSpPr>
              <a:spLocks noChangeArrowheads="1"/>
            </p:cNvSpPr>
            <p:nvPr/>
          </p:nvSpPr>
          <p:spPr bwMode="auto">
            <a:xfrm rot="-3147559">
              <a:off x="4460" y="2855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0" name="Oval 363"/>
            <p:cNvSpPr>
              <a:spLocks noChangeArrowheads="1"/>
            </p:cNvSpPr>
            <p:nvPr/>
          </p:nvSpPr>
          <p:spPr bwMode="auto">
            <a:xfrm rot="-3147559">
              <a:off x="4721" y="2794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1" name="Oval 364"/>
            <p:cNvSpPr>
              <a:spLocks noChangeArrowheads="1"/>
            </p:cNvSpPr>
            <p:nvPr/>
          </p:nvSpPr>
          <p:spPr bwMode="auto">
            <a:xfrm rot="-3147559">
              <a:off x="4724" y="260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2" name="Oval 365"/>
            <p:cNvSpPr>
              <a:spLocks noChangeArrowheads="1"/>
            </p:cNvSpPr>
            <p:nvPr/>
          </p:nvSpPr>
          <p:spPr bwMode="auto">
            <a:xfrm rot="-3147559">
              <a:off x="4952" y="267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3" name="Oval 366"/>
            <p:cNvSpPr>
              <a:spLocks noChangeArrowheads="1"/>
            </p:cNvSpPr>
            <p:nvPr/>
          </p:nvSpPr>
          <p:spPr bwMode="auto">
            <a:xfrm rot="-3147559">
              <a:off x="5228" y="25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4" name="Oval 367"/>
            <p:cNvSpPr>
              <a:spLocks noChangeArrowheads="1"/>
            </p:cNvSpPr>
            <p:nvPr/>
          </p:nvSpPr>
          <p:spPr bwMode="auto">
            <a:xfrm rot="-3147559">
              <a:off x="5199" y="2813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5" name="Oval 368"/>
            <p:cNvSpPr>
              <a:spLocks noChangeArrowheads="1"/>
            </p:cNvSpPr>
            <p:nvPr/>
          </p:nvSpPr>
          <p:spPr bwMode="auto">
            <a:xfrm rot="-3147559">
              <a:off x="5369" y="3091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6" name="Oval 369"/>
            <p:cNvSpPr>
              <a:spLocks noChangeArrowheads="1"/>
            </p:cNvSpPr>
            <p:nvPr/>
          </p:nvSpPr>
          <p:spPr bwMode="auto">
            <a:xfrm rot="-3147559">
              <a:off x="5132" y="312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7" name="Oval 370"/>
            <p:cNvSpPr>
              <a:spLocks noChangeArrowheads="1"/>
            </p:cNvSpPr>
            <p:nvPr/>
          </p:nvSpPr>
          <p:spPr bwMode="auto">
            <a:xfrm rot="-3147559">
              <a:off x="4000" y="2862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8" name="Oval 371"/>
            <p:cNvSpPr>
              <a:spLocks noChangeArrowheads="1"/>
            </p:cNvSpPr>
            <p:nvPr/>
          </p:nvSpPr>
          <p:spPr bwMode="auto">
            <a:xfrm rot="-3147559">
              <a:off x="4192" y="252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69" name="Oval 372"/>
            <p:cNvSpPr>
              <a:spLocks noChangeArrowheads="1"/>
            </p:cNvSpPr>
            <p:nvPr/>
          </p:nvSpPr>
          <p:spPr bwMode="auto">
            <a:xfrm rot="-3147559">
              <a:off x="4132" y="232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0" name="Oval 373"/>
            <p:cNvSpPr>
              <a:spLocks noChangeArrowheads="1"/>
            </p:cNvSpPr>
            <p:nvPr/>
          </p:nvSpPr>
          <p:spPr bwMode="auto">
            <a:xfrm rot="-3147559">
              <a:off x="4396" y="208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1" name="Oval 374"/>
            <p:cNvSpPr>
              <a:spLocks noChangeArrowheads="1"/>
            </p:cNvSpPr>
            <p:nvPr/>
          </p:nvSpPr>
          <p:spPr bwMode="auto">
            <a:xfrm rot="-3147559">
              <a:off x="4618" y="206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2" name="Oval 375"/>
            <p:cNvSpPr>
              <a:spLocks noChangeArrowheads="1"/>
            </p:cNvSpPr>
            <p:nvPr/>
          </p:nvSpPr>
          <p:spPr bwMode="auto">
            <a:xfrm rot="-3147559">
              <a:off x="4932" y="214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3" name="Oval 376"/>
            <p:cNvSpPr>
              <a:spLocks noChangeArrowheads="1"/>
            </p:cNvSpPr>
            <p:nvPr/>
          </p:nvSpPr>
          <p:spPr bwMode="auto">
            <a:xfrm rot="-3147559">
              <a:off x="4920" y="183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4" name="Oval 377"/>
            <p:cNvSpPr>
              <a:spLocks noChangeArrowheads="1"/>
            </p:cNvSpPr>
            <p:nvPr/>
          </p:nvSpPr>
          <p:spPr bwMode="auto">
            <a:xfrm rot="-3147559">
              <a:off x="3587" y="279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5" name="Oval 378"/>
            <p:cNvSpPr>
              <a:spLocks noChangeArrowheads="1"/>
            </p:cNvSpPr>
            <p:nvPr/>
          </p:nvSpPr>
          <p:spPr bwMode="auto">
            <a:xfrm rot="-3147559">
              <a:off x="3395" y="2457"/>
              <a:ext cx="121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6" name="Oval 379"/>
            <p:cNvSpPr>
              <a:spLocks noChangeArrowheads="1"/>
            </p:cNvSpPr>
            <p:nvPr/>
          </p:nvSpPr>
          <p:spPr bwMode="auto">
            <a:xfrm rot="-3147559">
              <a:off x="3521" y="2226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7" name="Oval 380"/>
            <p:cNvSpPr>
              <a:spLocks noChangeArrowheads="1"/>
            </p:cNvSpPr>
            <p:nvPr/>
          </p:nvSpPr>
          <p:spPr bwMode="auto">
            <a:xfrm rot="-3147559">
              <a:off x="3455" y="188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8" name="Oval 381"/>
            <p:cNvSpPr>
              <a:spLocks noChangeArrowheads="1"/>
            </p:cNvSpPr>
            <p:nvPr/>
          </p:nvSpPr>
          <p:spPr bwMode="auto">
            <a:xfrm rot="-3147559">
              <a:off x="3275" y="1683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79" name="Oval 382"/>
            <p:cNvSpPr>
              <a:spLocks noChangeArrowheads="1"/>
            </p:cNvSpPr>
            <p:nvPr/>
          </p:nvSpPr>
          <p:spPr bwMode="auto">
            <a:xfrm rot="-3147559">
              <a:off x="3652" y="1624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0" name="Oval 383"/>
            <p:cNvSpPr>
              <a:spLocks noChangeArrowheads="1"/>
            </p:cNvSpPr>
            <p:nvPr/>
          </p:nvSpPr>
          <p:spPr bwMode="auto">
            <a:xfrm rot="-3147559">
              <a:off x="3729" y="2579"/>
              <a:ext cx="121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1" name="Oval 384"/>
            <p:cNvSpPr>
              <a:spLocks noChangeArrowheads="1"/>
            </p:cNvSpPr>
            <p:nvPr/>
          </p:nvSpPr>
          <p:spPr bwMode="auto">
            <a:xfrm rot="-3147559">
              <a:off x="3822" y="2231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2" name="Oval 385"/>
            <p:cNvSpPr>
              <a:spLocks noChangeArrowheads="1"/>
            </p:cNvSpPr>
            <p:nvPr/>
          </p:nvSpPr>
          <p:spPr bwMode="auto">
            <a:xfrm rot="-3147559">
              <a:off x="4096" y="199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3" name="Oval 386"/>
            <p:cNvSpPr>
              <a:spLocks noChangeArrowheads="1"/>
            </p:cNvSpPr>
            <p:nvPr/>
          </p:nvSpPr>
          <p:spPr bwMode="auto">
            <a:xfrm rot="-3147559">
              <a:off x="4068" y="1657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4" name="Oval 387"/>
            <p:cNvSpPr>
              <a:spLocks noChangeArrowheads="1"/>
            </p:cNvSpPr>
            <p:nvPr/>
          </p:nvSpPr>
          <p:spPr bwMode="auto">
            <a:xfrm rot="-3147559">
              <a:off x="4270" y="1759"/>
              <a:ext cx="120" cy="11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5" name="Line 388"/>
            <p:cNvSpPr>
              <a:spLocks noChangeShapeType="1"/>
            </p:cNvSpPr>
            <p:nvPr/>
          </p:nvSpPr>
          <p:spPr bwMode="auto">
            <a:xfrm rot="18452441" flipH="1">
              <a:off x="3204" y="4194"/>
              <a:ext cx="135" cy="12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6" name="Line 389"/>
            <p:cNvSpPr>
              <a:spLocks noChangeShapeType="1"/>
            </p:cNvSpPr>
            <p:nvPr/>
          </p:nvSpPr>
          <p:spPr bwMode="auto">
            <a:xfrm rot="18452441" flipH="1">
              <a:off x="3157" y="3941"/>
              <a:ext cx="99" cy="20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7" name="Line 390"/>
            <p:cNvSpPr>
              <a:spLocks noChangeShapeType="1"/>
            </p:cNvSpPr>
            <p:nvPr/>
          </p:nvSpPr>
          <p:spPr bwMode="auto">
            <a:xfrm rot="-3147559" flipH="1" flipV="1">
              <a:off x="3062" y="3808"/>
              <a:ext cx="486" cy="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8" name="Line 391"/>
            <p:cNvSpPr>
              <a:spLocks noChangeShapeType="1"/>
            </p:cNvSpPr>
            <p:nvPr/>
          </p:nvSpPr>
          <p:spPr bwMode="auto">
            <a:xfrm rot="18452441" flipH="1">
              <a:off x="3353" y="3381"/>
              <a:ext cx="432" cy="7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89" name="Line 392"/>
            <p:cNvSpPr>
              <a:spLocks noChangeShapeType="1"/>
            </p:cNvSpPr>
            <p:nvPr/>
          </p:nvSpPr>
          <p:spPr bwMode="auto">
            <a:xfrm rot="-3147559" flipH="1" flipV="1">
              <a:off x="3373" y="3236"/>
              <a:ext cx="305" cy="13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0" name="Line 393"/>
            <p:cNvSpPr>
              <a:spLocks noChangeShapeType="1"/>
            </p:cNvSpPr>
            <p:nvPr/>
          </p:nvSpPr>
          <p:spPr bwMode="auto">
            <a:xfrm rot="-3147559" flipH="1" flipV="1">
              <a:off x="3351" y="3044"/>
              <a:ext cx="248" cy="33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1" name="Line 394"/>
            <p:cNvSpPr>
              <a:spLocks noChangeShapeType="1"/>
            </p:cNvSpPr>
            <p:nvPr/>
          </p:nvSpPr>
          <p:spPr bwMode="auto">
            <a:xfrm rot="-3147559" flipH="1" flipV="1">
              <a:off x="2974" y="2993"/>
              <a:ext cx="189" cy="35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2" name="Line 395"/>
            <p:cNvSpPr>
              <a:spLocks noChangeShapeType="1"/>
            </p:cNvSpPr>
            <p:nvPr/>
          </p:nvSpPr>
          <p:spPr bwMode="auto">
            <a:xfrm rot="18452441" flipH="1">
              <a:off x="2793" y="2915"/>
              <a:ext cx="247" cy="16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3" name="Line 396"/>
            <p:cNvSpPr>
              <a:spLocks noChangeShapeType="1"/>
            </p:cNvSpPr>
            <p:nvPr/>
          </p:nvSpPr>
          <p:spPr bwMode="auto">
            <a:xfrm rot="-3147559" flipH="1" flipV="1">
              <a:off x="2755" y="2641"/>
              <a:ext cx="51" cy="28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4" name="Line 397"/>
            <p:cNvSpPr>
              <a:spLocks noChangeShapeType="1"/>
            </p:cNvSpPr>
            <p:nvPr/>
          </p:nvSpPr>
          <p:spPr bwMode="auto">
            <a:xfrm rot="-3147559" flipH="1" flipV="1">
              <a:off x="2343" y="2670"/>
              <a:ext cx="304" cy="1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5" name="Line 398"/>
            <p:cNvSpPr>
              <a:spLocks noChangeShapeType="1"/>
            </p:cNvSpPr>
            <p:nvPr/>
          </p:nvSpPr>
          <p:spPr bwMode="auto">
            <a:xfrm rot="18452441" flipV="1">
              <a:off x="2213" y="2594"/>
              <a:ext cx="103" cy="24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6" name="Line 399"/>
            <p:cNvSpPr>
              <a:spLocks noChangeShapeType="1"/>
            </p:cNvSpPr>
            <p:nvPr/>
          </p:nvSpPr>
          <p:spPr bwMode="auto">
            <a:xfrm rot="18452441" flipV="1">
              <a:off x="2143" y="2465"/>
              <a:ext cx="230" cy="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7" name="Line 400"/>
            <p:cNvSpPr>
              <a:spLocks noChangeShapeType="1"/>
            </p:cNvSpPr>
            <p:nvPr/>
          </p:nvSpPr>
          <p:spPr bwMode="auto">
            <a:xfrm rot="18452441" flipV="1">
              <a:off x="2050" y="2314"/>
              <a:ext cx="76" cy="33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8" name="Line 401"/>
            <p:cNvSpPr>
              <a:spLocks noChangeShapeType="1"/>
            </p:cNvSpPr>
            <p:nvPr/>
          </p:nvSpPr>
          <p:spPr bwMode="auto">
            <a:xfrm rot="-3147559" flipH="1" flipV="1">
              <a:off x="2053" y="2543"/>
              <a:ext cx="120" cy="15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99" name="Line 402"/>
            <p:cNvSpPr>
              <a:spLocks noChangeShapeType="1"/>
            </p:cNvSpPr>
            <p:nvPr/>
          </p:nvSpPr>
          <p:spPr bwMode="auto">
            <a:xfrm rot="18452441" flipH="1">
              <a:off x="2865" y="2740"/>
              <a:ext cx="231" cy="1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0" name="Line 403"/>
            <p:cNvSpPr>
              <a:spLocks noChangeShapeType="1"/>
            </p:cNvSpPr>
            <p:nvPr/>
          </p:nvSpPr>
          <p:spPr bwMode="auto">
            <a:xfrm rot="18452441" flipV="1">
              <a:off x="2959" y="2497"/>
              <a:ext cx="102" cy="18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1" name="Line 404"/>
            <p:cNvSpPr>
              <a:spLocks noChangeShapeType="1"/>
            </p:cNvSpPr>
            <p:nvPr/>
          </p:nvSpPr>
          <p:spPr bwMode="auto">
            <a:xfrm rot="18452441" flipV="1">
              <a:off x="2858" y="2254"/>
              <a:ext cx="39" cy="22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2" name="Line 405"/>
            <p:cNvSpPr>
              <a:spLocks noChangeShapeType="1"/>
            </p:cNvSpPr>
            <p:nvPr/>
          </p:nvSpPr>
          <p:spPr bwMode="auto">
            <a:xfrm rot="18452441" flipV="1">
              <a:off x="2881" y="2281"/>
              <a:ext cx="219" cy="9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3" name="Line 406"/>
            <p:cNvSpPr>
              <a:spLocks noChangeShapeType="1"/>
            </p:cNvSpPr>
            <p:nvPr/>
          </p:nvSpPr>
          <p:spPr bwMode="auto">
            <a:xfrm rot="18452441" flipV="1">
              <a:off x="3550" y="2982"/>
              <a:ext cx="44" cy="2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4" name="Line 407"/>
            <p:cNvSpPr>
              <a:spLocks noChangeShapeType="1"/>
            </p:cNvSpPr>
            <p:nvPr/>
          </p:nvSpPr>
          <p:spPr bwMode="auto">
            <a:xfrm rot="18452441" flipV="1">
              <a:off x="3518" y="2914"/>
              <a:ext cx="272" cy="25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5" name="Line 408"/>
            <p:cNvSpPr>
              <a:spLocks noChangeShapeType="1"/>
            </p:cNvSpPr>
            <p:nvPr/>
          </p:nvSpPr>
          <p:spPr bwMode="auto">
            <a:xfrm rot="18452441" flipV="1">
              <a:off x="3466" y="2481"/>
              <a:ext cx="145" cy="35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6" name="Line 409"/>
            <p:cNvSpPr>
              <a:spLocks noChangeShapeType="1"/>
            </p:cNvSpPr>
            <p:nvPr/>
          </p:nvSpPr>
          <p:spPr bwMode="auto">
            <a:xfrm rot="18452441" flipV="1">
              <a:off x="3371" y="2352"/>
              <a:ext cx="299" cy="5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7" name="Line 410"/>
            <p:cNvSpPr>
              <a:spLocks noChangeShapeType="1"/>
            </p:cNvSpPr>
            <p:nvPr/>
          </p:nvSpPr>
          <p:spPr bwMode="auto">
            <a:xfrm rot="18452441" flipV="1">
              <a:off x="3436" y="1941"/>
              <a:ext cx="235" cy="27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8" name="Line 411"/>
            <p:cNvSpPr>
              <a:spLocks noChangeShapeType="1"/>
            </p:cNvSpPr>
            <p:nvPr/>
          </p:nvSpPr>
          <p:spPr bwMode="auto">
            <a:xfrm rot="18452441" flipV="1">
              <a:off x="3398" y="1681"/>
              <a:ext cx="55" cy="29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09" name="Line 412"/>
            <p:cNvSpPr>
              <a:spLocks noChangeShapeType="1"/>
            </p:cNvSpPr>
            <p:nvPr/>
          </p:nvSpPr>
          <p:spPr bwMode="auto">
            <a:xfrm rot="-3147559">
              <a:off x="3424" y="1811"/>
              <a:ext cx="362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0" name="Line 413"/>
            <p:cNvSpPr>
              <a:spLocks noChangeShapeType="1"/>
            </p:cNvSpPr>
            <p:nvPr/>
          </p:nvSpPr>
          <p:spPr bwMode="auto">
            <a:xfrm rot="18452441" flipV="1">
              <a:off x="3493" y="3617"/>
              <a:ext cx="389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1" name="Line 414"/>
            <p:cNvSpPr>
              <a:spLocks noChangeShapeType="1"/>
            </p:cNvSpPr>
            <p:nvPr/>
          </p:nvSpPr>
          <p:spPr bwMode="auto">
            <a:xfrm rot="18452441" flipV="1">
              <a:off x="3753" y="3931"/>
              <a:ext cx="39" cy="27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2" name="Line 415"/>
            <p:cNvSpPr>
              <a:spLocks noChangeShapeType="1"/>
            </p:cNvSpPr>
            <p:nvPr/>
          </p:nvSpPr>
          <p:spPr bwMode="auto">
            <a:xfrm rot="18452441" flipV="1">
              <a:off x="3744" y="4193"/>
              <a:ext cx="217" cy="10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3" name="Line 416"/>
            <p:cNvSpPr>
              <a:spLocks noChangeShapeType="1"/>
            </p:cNvSpPr>
            <p:nvPr/>
          </p:nvSpPr>
          <p:spPr bwMode="auto">
            <a:xfrm rot="18452441" flipV="1">
              <a:off x="3593" y="3231"/>
              <a:ext cx="182" cy="20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4" name="Line 417"/>
            <p:cNvSpPr>
              <a:spLocks noChangeShapeType="1"/>
            </p:cNvSpPr>
            <p:nvPr/>
          </p:nvSpPr>
          <p:spPr bwMode="auto">
            <a:xfrm rot="18452441" flipV="1">
              <a:off x="3920" y="3440"/>
              <a:ext cx="267" cy="37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5" name="Line 418"/>
            <p:cNvSpPr>
              <a:spLocks noChangeShapeType="1"/>
            </p:cNvSpPr>
            <p:nvPr/>
          </p:nvSpPr>
          <p:spPr bwMode="auto">
            <a:xfrm rot="-3147559" flipH="1" flipV="1">
              <a:off x="3826" y="3127"/>
              <a:ext cx="3" cy="41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6" name="Line 419"/>
            <p:cNvSpPr>
              <a:spLocks noChangeShapeType="1"/>
            </p:cNvSpPr>
            <p:nvPr/>
          </p:nvSpPr>
          <p:spPr bwMode="auto">
            <a:xfrm rot="-3147559" flipH="1" flipV="1">
              <a:off x="4215" y="3727"/>
              <a:ext cx="168" cy="29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7" name="Line 420"/>
            <p:cNvSpPr>
              <a:spLocks noChangeShapeType="1"/>
            </p:cNvSpPr>
            <p:nvPr/>
          </p:nvSpPr>
          <p:spPr bwMode="auto">
            <a:xfrm rot="18452441" flipV="1">
              <a:off x="4397" y="3944"/>
              <a:ext cx="134" cy="12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8" name="Line 421"/>
            <p:cNvSpPr>
              <a:spLocks noChangeShapeType="1"/>
            </p:cNvSpPr>
            <p:nvPr/>
          </p:nvSpPr>
          <p:spPr bwMode="auto">
            <a:xfrm rot="-3147559" flipH="1" flipV="1">
              <a:off x="4592" y="3971"/>
              <a:ext cx="120" cy="32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19" name="Line 422"/>
            <p:cNvSpPr>
              <a:spLocks noChangeShapeType="1"/>
            </p:cNvSpPr>
            <p:nvPr/>
          </p:nvSpPr>
          <p:spPr bwMode="auto">
            <a:xfrm rot="-3147559">
              <a:off x="4837" y="3996"/>
              <a:ext cx="357" cy="22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0" name="Line 423"/>
            <p:cNvSpPr>
              <a:spLocks noChangeShapeType="1"/>
            </p:cNvSpPr>
            <p:nvPr/>
          </p:nvSpPr>
          <p:spPr bwMode="auto">
            <a:xfrm rot="-3147559">
              <a:off x="4891" y="4064"/>
              <a:ext cx="166" cy="27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1" name="Line 424"/>
            <p:cNvSpPr>
              <a:spLocks noChangeShapeType="1"/>
            </p:cNvSpPr>
            <p:nvPr/>
          </p:nvSpPr>
          <p:spPr bwMode="auto">
            <a:xfrm rot="18452441" flipV="1">
              <a:off x="4819" y="4140"/>
              <a:ext cx="74" cy="22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2" name="Line 425"/>
            <p:cNvSpPr>
              <a:spLocks noChangeShapeType="1"/>
            </p:cNvSpPr>
            <p:nvPr/>
          </p:nvSpPr>
          <p:spPr bwMode="auto">
            <a:xfrm rot="-3147559">
              <a:off x="5317" y="3980"/>
              <a:ext cx="23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3" name="Line 426"/>
            <p:cNvSpPr>
              <a:spLocks noChangeShapeType="1"/>
            </p:cNvSpPr>
            <p:nvPr/>
          </p:nvSpPr>
          <p:spPr bwMode="auto">
            <a:xfrm rot="-3147559" flipH="1" flipV="1">
              <a:off x="5509" y="4107"/>
              <a:ext cx="83" cy="18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4" name="Line 427"/>
            <p:cNvSpPr>
              <a:spLocks noChangeShapeType="1"/>
            </p:cNvSpPr>
            <p:nvPr/>
          </p:nvSpPr>
          <p:spPr bwMode="auto">
            <a:xfrm rot="18452441" flipV="1">
              <a:off x="5354" y="4015"/>
              <a:ext cx="368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5" name="Line 428"/>
            <p:cNvSpPr>
              <a:spLocks noChangeShapeType="1"/>
            </p:cNvSpPr>
            <p:nvPr/>
          </p:nvSpPr>
          <p:spPr bwMode="auto">
            <a:xfrm rot="18452441" flipV="1">
              <a:off x="3504" y="2916"/>
              <a:ext cx="303" cy="26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6" name="Line 429"/>
            <p:cNvSpPr>
              <a:spLocks noChangeShapeType="1"/>
            </p:cNvSpPr>
            <p:nvPr/>
          </p:nvSpPr>
          <p:spPr bwMode="auto">
            <a:xfrm rot="18452441" flipV="1">
              <a:off x="3463" y="2505"/>
              <a:ext cx="150" cy="35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7" name="Line 430"/>
            <p:cNvSpPr>
              <a:spLocks noChangeShapeType="1"/>
            </p:cNvSpPr>
            <p:nvPr/>
          </p:nvSpPr>
          <p:spPr bwMode="auto">
            <a:xfrm rot="18452441" flipV="1">
              <a:off x="3383" y="2374"/>
              <a:ext cx="261" cy="4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8" name="Line 431"/>
            <p:cNvSpPr>
              <a:spLocks noChangeShapeType="1"/>
            </p:cNvSpPr>
            <p:nvPr/>
          </p:nvSpPr>
          <p:spPr bwMode="auto">
            <a:xfrm rot="18452441" flipV="1">
              <a:off x="3423" y="1969"/>
              <a:ext cx="245" cy="26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29" name="Line 432"/>
            <p:cNvSpPr>
              <a:spLocks noChangeShapeType="1"/>
            </p:cNvSpPr>
            <p:nvPr/>
          </p:nvSpPr>
          <p:spPr bwMode="auto">
            <a:xfrm rot="18452441" flipV="1">
              <a:off x="3397" y="1708"/>
              <a:ext cx="50" cy="26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0" name="Line 433"/>
            <p:cNvSpPr>
              <a:spLocks noChangeShapeType="1"/>
            </p:cNvSpPr>
            <p:nvPr/>
          </p:nvSpPr>
          <p:spPr bwMode="auto">
            <a:xfrm rot="-3147559">
              <a:off x="3461" y="1793"/>
              <a:ext cx="315" cy="1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1" name="Line 434"/>
            <p:cNvSpPr>
              <a:spLocks noChangeShapeType="1"/>
            </p:cNvSpPr>
            <p:nvPr/>
          </p:nvSpPr>
          <p:spPr bwMode="auto">
            <a:xfrm rot="-3147559">
              <a:off x="3599" y="2733"/>
              <a:ext cx="235" cy="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2" name="Line 435"/>
            <p:cNvSpPr>
              <a:spLocks noChangeShapeType="1"/>
            </p:cNvSpPr>
            <p:nvPr/>
          </p:nvSpPr>
          <p:spPr bwMode="auto">
            <a:xfrm rot="18452441" flipV="1">
              <a:off x="3666" y="2385"/>
              <a:ext cx="347" cy="14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3" name="Line 436"/>
            <p:cNvSpPr>
              <a:spLocks noChangeShapeType="1"/>
            </p:cNvSpPr>
            <p:nvPr/>
          </p:nvSpPr>
          <p:spPr bwMode="auto">
            <a:xfrm rot="-3147559">
              <a:off x="3838" y="2138"/>
              <a:ext cx="347" cy="6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4" name="Line 437"/>
            <p:cNvSpPr>
              <a:spLocks noChangeShapeType="1"/>
            </p:cNvSpPr>
            <p:nvPr/>
          </p:nvSpPr>
          <p:spPr bwMode="auto">
            <a:xfrm rot="-3147559">
              <a:off x="4097" y="1915"/>
              <a:ext cx="298" cy="13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5" name="Line 438"/>
            <p:cNvSpPr>
              <a:spLocks noChangeShapeType="1"/>
            </p:cNvSpPr>
            <p:nvPr/>
          </p:nvSpPr>
          <p:spPr bwMode="auto">
            <a:xfrm rot="18452441" flipV="1">
              <a:off x="4026" y="1787"/>
              <a:ext cx="219" cy="18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6" name="Line 439"/>
            <p:cNvSpPr>
              <a:spLocks noChangeShapeType="1"/>
            </p:cNvSpPr>
            <p:nvPr/>
          </p:nvSpPr>
          <p:spPr bwMode="auto">
            <a:xfrm rot="-3147559">
              <a:off x="3600" y="3025"/>
              <a:ext cx="515" cy="9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7" name="Line 440"/>
            <p:cNvSpPr>
              <a:spLocks noChangeShapeType="1"/>
            </p:cNvSpPr>
            <p:nvPr/>
          </p:nvSpPr>
          <p:spPr bwMode="auto">
            <a:xfrm rot="18452441" flipV="1">
              <a:off x="3941" y="2717"/>
              <a:ext cx="404" cy="7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8" name="Line 441"/>
            <p:cNvSpPr>
              <a:spLocks noChangeShapeType="1"/>
            </p:cNvSpPr>
            <p:nvPr/>
          </p:nvSpPr>
          <p:spPr bwMode="auto">
            <a:xfrm rot="18452441" flipV="1">
              <a:off x="4144" y="2391"/>
              <a:ext cx="139" cy="16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39" name="Line 442"/>
            <p:cNvSpPr>
              <a:spLocks noChangeShapeType="1"/>
            </p:cNvSpPr>
            <p:nvPr/>
          </p:nvSpPr>
          <p:spPr bwMode="auto">
            <a:xfrm rot="-3147559" flipH="1" flipV="1">
              <a:off x="4158" y="2219"/>
              <a:ext cx="343" cy="59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0" name="Line 443"/>
            <p:cNvSpPr>
              <a:spLocks noChangeShapeType="1"/>
            </p:cNvSpPr>
            <p:nvPr/>
          </p:nvSpPr>
          <p:spPr bwMode="auto">
            <a:xfrm rot="-3147559" flipH="1" flipV="1">
              <a:off x="4474" y="2065"/>
              <a:ext cx="163" cy="14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1" name="Line 444"/>
            <p:cNvSpPr>
              <a:spLocks noChangeShapeType="1"/>
            </p:cNvSpPr>
            <p:nvPr/>
          </p:nvSpPr>
          <p:spPr bwMode="auto">
            <a:xfrm rot="-3147559" flipH="1" flipV="1">
              <a:off x="4638" y="1957"/>
              <a:ext cx="385" cy="106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2" name="Line 445"/>
            <p:cNvSpPr>
              <a:spLocks noChangeShapeType="1"/>
            </p:cNvSpPr>
            <p:nvPr/>
          </p:nvSpPr>
          <p:spPr bwMode="auto">
            <a:xfrm rot="-3147559" flipH="1" flipV="1">
              <a:off x="4795" y="2042"/>
              <a:ext cx="126" cy="28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3" name="Line 446"/>
            <p:cNvSpPr>
              <a:spLocks noChangeShapeType="1"/>
            </p:cNvSpPr>
            <p:nvPr/>
          </p:nvSpPr>
          <p:spPr bwMode="auto">
            <a:xfrm rot="-3147559" flipH="1" flipV="1">
              <a:off x="3720" y="3103"/>
              <a:ext cx="215" cy="21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4" name="Line 447"/>
            <p:cNvSpPr>
              <a:spLocks noChangeShapeType="1"/>
            </p:cNvSpPr>
            <p:nvPr/>
          </p:nvSpPr>
          <p:spPr bwMode="auto">
            <a:xfrm rot="-3147559" flipH="1" flipV="1">
              <a:off x="4124" y="3047"/>
              <a:ext cx="131" cy="34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5" name="Line 448"/>
            <p:cNvSpPr>
              <a:spLocks noChangeShapeType="1"/>
            </p:cNvSpPr>
            <p:nvPr/>
          </p:nvSpPr>
          <p:spPr bwMode="auto">
            <a:xfrm rot="-3147559" flipH="1" flipV="1">
              <a:off x="4409" y="3096"/>
              <a:ext cx="306" cy="255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6" name="Line 449"/>
            <p:cNvSpPr>
              <a:spLocks noChangeShapeType="1"/>
            </p:cNvSpPr>
            <p:nvPr/>
          </p:nvSpPr>
          <p:spPr bwMode="auto">
            <a:xfrm rot="-3147559" flipH="1" flipV="1">
              <a:off x="4759" y="3064"/>
              <a:ext cx="211" cy="9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7" name="Oval 450"/>
            <p:cNvSpPr>
              <a:spLocks noChangeArrowheads="1"/>
            </p:cNvSpPr>
            <p:nvPr/>
          </p:nvSpPr>
          <p:spPr bwMode="auto">
            <a:xfrm rot="-3147559">
              <a:off x="4925" y="2973"/>
              <a:ext cx="120" cy="11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8" name="Line 451"/>
            <p:cNvSpPr>
              <a:spLocks noChangeShapeType="1"/>
            </p:cNvSpPr>
            <p:nvPr/>
          </p:nvSpPr>
          <p:spPr bwMode="auto">
            <a:xfrm rot="-3147559" flipH="1" flipV="1">
              <a:off x="4657" y="2763"/>
              <a:ext cx="179" cy="39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49" name="Line 452"/>
            <p:cNvSpPr>
              <a:spLocks noChangeShapeType="1"/>
            </p:cNvSpPr>
            <p:nvPr/>
          </p:nvSpPr>
          <p:spPr bwMode="auto">
            <a:xfrm rot="-3147559" flipH="1" flipV="1">
              <a:off x="5138" y="2893"/>
              <a:ext cx="147" cy="39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0" name="Line 453"/>
            <p:cNvSpPr>
              <a:spLocks noChangeShapeType="1"/>
            </p:cNvSpPr>
            <p:nvPr/>
          </p:nvSpPr>
          <p:spPr bwMode="auto">
            <a:xfrm rot="18452441" flipH="1">
              <a:off x="4853" y="2798"/>
              <a:ext cx="554" cy="5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1" name="Line 454"/>
            <p:cNvSpPr>
              <a:spLocks noChangeShapeType="1"/>
            </p:cNvSpPr>
            <p:nvPr/>
          </p:nvSpPr>
          <p:spPr bwMode="auto">
            <a:xfrm rot="18452441" flipH="1">
              <a:off x="4885" y="2810"/>
              <a:ext cx="226" cy="151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2" name="Line 455"/>
            <p:cNvSpPr>
              <a:spLocks noChangeShapeType="1"/>
            </p:cNvSpPr>
            <p:nvPr/>
          </p:nvSpPr>
          <p:spPr bwMode="auto">
            <a:xfrm rot="18452441" flipH="1">
              <a:off x="5088" y="3007"/>
              <a:ext cx="4" cy="19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3" name="Line 456"/>
            <p:cNvSpPr>
              <a:spLocks noChangeShapeType="1"/>
            </p:cNvSpPr>
            <p:nvPr/>
          </p:nvSpPr>
          <p:spPr bwMode="auto">
            <a:xfrm rot="18452441" flipH="1">
              <a:off x="5012" y="2992"/>
              <a:ext cx="146" cy="378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4" name="Line 457"/>
            <p:cNvSpPr>
              <a:spLocks noChangeShapeType="1"/>
            </p:cNvSpPr>
            <p:nvPr/>
          </p:nvSpPr>
          <p:spPr bwMode="auto">
            <a:xfrm rot="18452441" flipH="1">
              <a:off x="4888" y="3070"/>
              <a:ext cx="205" cy="167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5" name="Line 458"/>
            <p:cNvSpPr>
              <a:spLocks noChangeShapeType="1"/>
            </p:cNvSpPr>
            <p:nvPr/>
          </p:nvSpPr>
          <p:spPr bwMode="auto">
            <a:xfrm rot="18452441" flipH="1">
              <a:off x="4626" y="3211"/>
              <a:ext cx="480" cy="6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6" name="Line 459"/>
            <p:cNvSpPr>
              <a:spLocks noChangeShapeType="1"/>
            </p:cNvSpPr>
            <p:nvPr/>
          </p:nvSpPr>
          <p:spPr bwMode="auto">
            <a:xfrm rot="-3147559" flipH="1" flipV="1">
              <a:off x="5022" y="2907"/>
              <a:ext cx="208" cy="80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7" name="Line 460"/>
            <p:cNvSpPr>
              <a:spLocks noChangeShapeType="1"/>
            </p:cNvSpPr>
            <p:nvPr/>
          </p:nvSpPr>
          <p:spPr bwMode="auto">
            <a:xfrm rot="18452441" flipH="1">
              <a:off x="4862" y="2801"/>
              <a:ext cx="9" cy="234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8" name="Line 461"/>
            <p:cNvSpPr>
              <a:spLocks noChangeShapeType="1"/>
            </p:cNvSpPr>
            <p:nvPr/>
          </p:nvSpPr>
          <p:spPr bwMode="auto">
            <a:xfrm rot="18452441" flipH="1">
              <a:off x="4814" y="2670"/>
              <a:ext cx="125" cy="332"/>
            </a:xfrm>
            <a:prstGeom prst="line">
              <a:avLst/>
            </a:prstGeom>
            <a:noFill/>
            <a:ln w="412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ES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charset="0"/>
              </a:endParaRPr>
            </a:p>
          </p:txBody>
        </p:sp>
      </p:grpSp>
      <p:sp>
        <p:nvSpPr>
          <p:cNvPr id="159" name="166 Rectángulo"/>
          <p:cNvSpPr>
            <a:spLocks noChangeArrowheads="1"/>
          </p:cNvSpPr>
          <p:nvPr userDrawn="1"/>
        </p:nvSpPr>
        <p:spPr bwMode="auto">
          <a:xfrm>
            <a:off x="-36513" y="26988"/>
            <a:ext cx="9144001" cy="6858000"/>
          </a:xfrm>
          <a:prstGeom prst="rect">
            <a:avLst/>
          </a:prstGeom>
          <a:solidFill>
            <a:srgbClr val="FFFF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/>
            <a:endParaRPr lang="es-ES" sz="2400" b="1" smtClean="0">
              <a:solidFill>
                <a:srgbClr val="000000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60" name="Picture 36" descr="INDRAlog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554163"/>
            <a:ext cx="2438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180 Imag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7" y="4618047"/>
            <a:ext cx="2263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171 Image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7" y="1679575"/>
            <a:ext cx="34718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162 CuadroTexto"/>
          <p:cNvSpPr txBox="1"/>
          <p:nvPr userDrawn="1"/>
        </p:nvSpPr>
        <p:spPr>
          <a:xfrm>
            <a:off x="0" y="6096002"/>
            <a:ext cx="9144000" cy="646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Este proyecto está financiado por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la Generalitat Valenciana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por la Unión Europea a través del Fondo Europeo de Desarrollo Regional (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FEDER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Agencia Valencia de Salud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participan del proyecto las empresas y centros tecnológicos detallados a continuación.</a:t>
            </a:r>
            <a:endParaRPr lang="es-ES" sz="6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Arial" charset="0"/>
            </a:endParaRPr>
          </a:p>
        </p:txBody>
      </p:sp>
      <p:pic>
        <p:nvPicPr>
          <p:cNvPr id="164" name="Picture 2" descr="logo_gva_indi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" y="9"/>
            <a:ext cx="2063751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3" descr="FEDER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91" y="9"/>
            <a:ext cx="15732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165 Rectángulo redondeado"/>
          <p:cNvSpPr/>
          <p:nvPr userDrawn="1"/>
        </p:nvSpPr>
        <p:spPr bwMode="auto">
          <a:xfrm>
            <a:off x="358788" y="1500190"/>
            <a:ext cx="8429625" cy="2360612"/>
          </a:xfrm>
          <a:prstGeom prst="roundRect">
            <a:avLst/>
          </a:prstGeom>
          <a:noFill/>
          <a:ln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s-ES" sz="2400" b="1" dirty="0">
              <a:solidFill>
                <a:srgbClr val="000000"/>
              </a:solidFill>
              <a:ea typeface="ＭＳ Ｐゴシック" pitchFamily="-32" charset="-128"/>
            </a:endParaRPr>
          </a:p>
        </p:txBody>
      </p:sp>
      <p:sp>
        <p:nvSpPr>
          <p:cNvPr id="167" name="166 Rectángulo redondeado"/>
          <p:cNvSpPr/>
          <p:nvPr userDrawn="1"/>
        </p:nvSpPr>
        <p:spPr bwMode="auto">
          <a:xfrm flipH="1">
            <a:off x="358788" y="3935414"/>
            <a:ext cx="8429625" cy="2020887"/>
          </a:xfrm>
          <a:prstGeom prst="roundRect">
            <a:avLst/>
          </a:prstGeom>
          <a:noFill/>
          <a:ln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0" hangingPunct="0">
              <a:defRPr/>
            </a:pPr>
            <a:endParaRPr lang="es-ES" sz="2400" b="1" dirty="0">
              <a:solidFill>
                <a:srgbClr val="000000"/>
              </a:solidFill>
              <a:ea typeface="ＭＳ Ｐゴシック" pitchFamily="-32" charset="-128"/>
            </a:endParaRPr>
          </a:p>
        </p:txBody>
      </p:sp>
      <p:pic>
        <p:nvPicPr>
          <p:cNvPr id="168" name="180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6" y="2492375"/>
            <a:ext cx="23066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181 Imagen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543175"/>
            <a:ext cx="2387600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182 Imagen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21471" r="5742" b="20753"/>
          <a:stretch>
            <a:fillRect/>
          </a:stretch>
        </p:blipFill>
        <p:spPr bwMode="auto">
          <a:xfrm>
            <a:off x="3116275" y="4619625"/>
            <a:ext cx="3381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183 Imagen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00188"/>
            <a:ext cx="16764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2" name="184 Imagen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86" y="2654309"/>
            <a:ext cx="24352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Rectangle 51"/>
          <p:cNvSpPr>
            <a:spLocks noChangeArrowheads="1"/>
          </p:cNvSpPr>
          <p:nvPr userDrawn="1"/>
        </p:nvSpPr>
        <p:spPr bwMode="auto">
          <a:xfrm>
            <a:off x="5230924" y="5229201"/>
            <a:ext cx="1357313" cy="5342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40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40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74" name="183 Imagen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1" y="4508502"/>
            <a:ext cx="1587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5" name="Picture 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73"/>
          <a:stretch>
            <a:fillRect/>
          </a:stretch>
        </p:blipFill>
        <p:spPr bwMode="auto">
          <a:xfrm>
            <a:off x="358787" y="3398840"/>
            <a:ext cx="8424863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5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87"/>
          <a:stretch>
            <a:fillRect/>
          </a:stretch>
        </p:blipFill>
        <p:spPr bwMode="auto">
          <a:xfrm>
            <a:off x="358776" y="3921125"/>
            <a:ext cx="8431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186 Imagen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25" y="5229234"/>
            <a:ext cx="1733551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5" descr="AVS177x5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25" y="95250"/>
            <a:ext cx="13350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" name="171 Imagen"/>
          <p:cNvPicPr>
            <a:picLocks noChangeAspect="1"/>
          </p:cNvPicPr>
          <p:nvPr userDrawn="1"/>
        </p:nvPicPr>
        <p:blipFill rotWithShape="1">
          <a:blip r:embed="rId17"/>
          <a:srcRect t="11237"/>
          <a:stretch/>
        </p:blipFill>
        <p:spPr bwMode="auto">
          <a:xfrm>
            <a:off x="1403353" y="9"/>
            <a:ext cx="3800475" cy="170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27936736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6" descr="INDRAlog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2547938"/>
            <a:ext cx="24384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180 Imagen"/>
          <p:cNvPicPr>
            <a:picLocks noChangeAspect="1"/>
          </p:cNvPicPr>
          <p:nvPr userDrawn="1"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87" y="4586297"/>
            <a:ext cx="2263775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171 Imagen"/>
          <p:cNvPicPr>
            <a:picLocks noChangeAspect="1"/>
          </p:cNvPicPr>
          <p:nvPr userDrawn="1"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7" y="2673350"/>
            <a:ext cx="347186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 userDrawn="1"/>
        </p:nvSpPr>
        <p:spPr>
          <a:xfrm>
            <a:off x="0" y="6096002"/>
            <a:ext cx="9144000" cy="646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 eaLnBrk="0" hangingPunct="0">
              <a:defRPr/>
            </a:pP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Este proyecto está financiado por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la Generalitat Valenciana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por la Unión Europea a través del Fondo Europeo de Desarrollo Regional (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FEDER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), dentro del Programa de Ayudas para la Financiación de Acciones Estratégicas de Diversificación Industrial de la Comunidad Valenciana 2011. Cuenta con el apoyo de la </a:t>
            </a:r>
            <a:r>
              <a:rPr lang="es-ES" sz="1200" b="1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Agencia Valencia de Salud </a:t>
            </a:r>
            <a:r>
              <a:rPr lang="es-ES" sz="1200" dirty="0">
                <a:solidFill>
                  <a:srgbClr val="000000"/>
                </a:solidFill>
                <a:latin typeface="Arial Narrow" pitchFamily="34" charset="0"/>
                <a:ea typeface="ＭＳ Ｐゴシック" pitchFamily="-32" charset="-128"/>
                <a:cs typeface="Arial" charset="0"/>
              </a:rPr>
              <a:t>y participan del proyecto las empresas y centros tecnológicos detallados a continuación.</a:t>
            </a:r>
            <a:endParaRPr lang="es-ES" sz="600" dirty="0">
              <a:solidFill>
                <a:srgbClr val="000000"/>
              </a:solidFill>
              <a:latin typeface="Arial Narrow" pitchFamily="34" charset="0"/>
              <a:ea typeface="ＭＳ Ｐゴシック" pitchFamily="-32" charset="-128"/>
              <a:cs typeface="Arial" charset="0"/>
            </a:endParaRPr>
          </a:p>
        </p:txBody>
      </p:sp>
      <p:pic>
        <p:nvPicPr>
          <p:cNvPr id="6" name="Picture 2" descr="logo_gva_indi"/>
          <p:cNvPicPr>
            <a:picLocks noChangeAspect="1" noChangeArrowheads="1"/>
          </p:cNvPicPr>
          <p:nvPr userDrawn="1"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6" y="9"/>
            <a:ext cx="2063751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EDER2"/>
          <p:cNvPicPr>
            <a:picLocks noChangeAspect="1" noChangeArrowheads="1"/>
          </p:cNvPicPr>
          <p:nvPr userDrawn="1"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291" y="9"/>
            <a:ext cx="1573212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180 Imagen"/>
          <p:cNvPicPr>
            <a:picLocks noChangeAspect="1"/>
          </p:cNvPicPr>
          <p:nvPr userDrawn="1"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6" y="3489326"/>
            <a:ext cx="2306637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181 Imagen"/>
          <p:cNvPicPr>
            <a:picLocks noChangeAspect="1"/>
          </p:cNvPicPr>
          <p:nvPr userDrawn="1"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3332172"/>
            <a:ext cx="23876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182 Imagen"/>
          <p:cNvPicPr>
            <a:picLocks noChangeAspect="1"/>
          </p:cNvPicPr>
          <p:nvPr userDrawn="1"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21471" r="5742" b="20753"/>
          <a:stretch>
            <a:fillRect/>
          </a:stretch>
        </p:blipFill>
        <p:spPr bwMode="auto">
          <a:xfrm>
            <a:off x="3116275" y="4521201"/>
            <a:ext cx="3381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183 Imagen"/>
          <p:cNvPicPr>
            <a:picLocks noChangeAspect="1"/>
          </p:cNvPicPr>
          <p:nvPr userDrawn="1"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493963"/>
            <a:ext cx="1676400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184 Imagen"/>
          <p:cNvPicPr>
            <a:picLocks noChangeAspect="1"/>
          </p:cNvPicPr>
          <p:nvPr userDrawn="1"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86" y="3609984"/>
            <a:ext cx="24352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1"/>
          <p:cNvSpPr>
            <a:spLocks noChangeArrowheads="1"/>
          </p:cNvSpPr>
          <p:nvPr userDrawn="1"/>
        </p:nvSpPr>
        <p:spPr bwMode="auto">
          <a:xfrm>
            <a:off x="5230924" y="5229201"/>
            <a:ext cx="1357313" cy="53426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s-ES_tradnl" sz="4000" b="1" dirty="0">
                <a:ln w="12700">
                  <a:solidFill>
                    <a:srgbClr val="5A5A5A">
                      <a:satMod val="155000"/>
                    </a:srgbClr>
                  </a:solidFill>
                  <a:prstDash val="solid"/>
                </a:ln>
                <a:solidFill>
                  <a:srgbClr val="B4B4B4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i3M</a:t>
            </a:r>
            <a:endParaRPr lang="es-ES" sz="4000" b="1" dirty="0">
              <a:ln w="12700">
                <a:solidFill>
                  <a:srgbClr val="5A5A5A">
                    <a:satMod val="155000"/>
                  </a:srgbClr>
                </a:solidFill>
                <a:prstDash val="solid"/>
              </a:ln>
              <a:solidFill>
                <a:srgbClr val="B4B4B4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4" name="23 Imagen"/>
          <p:cNvPicPr>
            <a:picLocks noChangeAspect="1"/>
          </p:cNvPicPr>
          <p:nvPr userDrawn="1"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1" y="4397376"/>
            <a:ext cx="15875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24 Imagen"/>
          <p:cNvPicPr>
            <a:picLocks noChangeAspect="1"/>
          </p:cNvPicPr>
          <p:nvPr userDrawn="1"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25" y="5229234"/>
            <a:ext cx="1733551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 descr="AVS177x59"/>
          <p:cNvPicPr>
            <a:picLocks noChangeAspect="1" noChangeArrowheads="1"/>
          </p:cNvPicPr>
          <p:nvPr userDrawn="1"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25" y="95250"/>
            <a:ext cx="13350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171 Imagen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2406651" y="188913"/>
            <a:ext cx="4254500" cy="214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8745861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622C84F-069F-4D00-9E63-8A11499269D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4671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F5B0514-86AD-4F75-8317-2BA80B7BC41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9257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6AF153-16EE-461A-A9E0-17330E9E75E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8508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C13A6-EDB0-4A7D-9954-EFAFFD8E9C2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644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C0A68DE-9441-4242-8A43-B6121A8B57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390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BBF88A6-A285-47E9-A98A-2E3898C1545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8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67A126C-4E39-44B7-95D8-5AED8CD6C1F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7567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5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E25351-7E6F-4EB0-B83E-10DF7CD587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9053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9E4F19-B9A5-4B64-AFFD-1DA05514E9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580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260DAB-210F-411D-B01C-2A6DC070092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61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5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7AFB56-5DBC-45CE-9EF3-A9D2FBB7B41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571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367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6176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2174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5439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56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6881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95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0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0247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1856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70688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008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6436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9288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507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66168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260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2341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987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3550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0107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218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56888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9039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2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3060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9131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57254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8212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633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922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9203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198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44333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3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C46956-8BBA-4CE8-8640-CCFE8490838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6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6" r:id="rId1"/>
    <p:sldLayoutId id="2147484777" r:id="rId2"/>
    <p:sldLayoutId id="2147484778" r:id="rId3"/>
    <p:sldLayoutId id="2147484779" r:id="rId4"/>
    <p:sldLayoutId id="2147484780" r:id="rId5"/>
    <p:sldLayoutId id="2147484781" r:id="rId6"/>
    <p:sldLayoutId id="2147484782" r:id="rId7"/>
    <p:sldLayoutId id="2147484783" r:id="rId8"/>
    <p:sldLayoutId id="2147484784" r:id="rId9"/>
    <p:sldLayoutId id="2147484785" r:id="rId10"/>
    <p:sldLayoutId id="214748478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23/02/2015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115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8" r:id="rId1"/>
    <p:sldLayoutId id="2147484789" r:id="rId2"/>
    <p:sldLayoutId id="2147484790" r:id="rId3"/>
    <p:sldLayoutId id="2147484791" r:id="rId4"/>
    <p:sldLayoutId id="2147484792" r:id="rId5"/>
    <p:sldLayoutId id="2147484793" r:id="rId6"/>
    <p:sldLayoutId id="2147484794" r:id="rId7"/>
    <p:sldLayoutId id="2147484795" r:id="rId8"/>
    <p:sldLayoutId id="2147484796" r:id="rId9"/>
    <p:sldLayoutId id="2147484797" r:id="rId10"/>
    <p:sldLayoutId id="214748479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723316" y="404814"/>
            <a:ext cx="401637" cy="611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39753" y="549284"/>
            <a:ext cx="8208963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8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3" y="1341444"/>
            <a:ext cx="8208963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pic>
        <p:nvPicPr>
          <p:cNvPr id="1029" name="Picture 2" descr="logo_gva_indi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4301" y="95259"/>
            <a:ext cx="1209675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3" descr="FEDER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94649" y="95259"/>
            <a:ext cx="922339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12 Imagen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4925" y="6021388"/>
            <a:ext cx="1584325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5" descr="AVS177x59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214813" y="95250"/>
            <a:ext cx="8890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49" r:id="rId1"/>
    <p:sldLayoutId id="2147484450" r:id="rId2"/>
    <p:sldLayoutId id="2147484451" r:id="rId3"/>
    <p:sldLayoutId id="2147484452" r:id="rId4"/>
    <p:sldLayoutId id="2147484453" r:id="rId5"/>
    <p:sldLayoutId id="2147484454" r:id="rId6"/>
    <p:sldLayoutId id="2147484455" r:id="rId7"/>
    <p:sldLayoutId id="2147484456" r:id="rId8"/>
    <p:sldLayoutId id="2147484457" r:id="rId9"/>
    <p:sldLayoutId id="2147484458" r:id="rId10"/>
  </p:sldLayoutIdLst>
  <p:hf sldNum="0"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EFC3E3C1-13C0-4444-B725-FE1FAEB6104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4099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C243DA50-3865-4363-B602-EDFBE0D5C96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16" y="404814"/>
            <a:ext cx="401637" cy="611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539753" y="549284"/>
            <a:ext cx="82089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2052" name="Rectangle 4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3" y="1341444"/>
            <a:ext cx="8208963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pic>
        <p:nvPicPr>
          <p:cNvPr id="2053" name="Picture 2" descr="logo_gva_indi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1" y="95259"/>
            <a:ext cx="12096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3" descr="FEDER2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649" y="95259"/>
            <a:ext cx="922339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12 Imagen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021388"/>
            <a:ext cx="1584325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5" descr="AVS177x59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95250"/>
            <a:ext cx="8890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084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6" r:id="rId1"/>
    <p:sldLayoutId id="2147484547" r:id="rId2"/>
    <p:sldLayoutId id="2147484548" r:id="rId3"/>
    <p:sldLayoutId id="2147484549" r:id="rId4"/>
    <p:sldLayoutId id="2147484550" r:id="rId5"/>
    <p:sldLayoutId id="2147484551" r:id="rId6"/>
    <p:sldLayoutId id="2147484552" r:id="rId7"/>
    <p:sldLayoutId id="2147484553" r:id="rId8"/>
    <p:sldLayoutId id="2147484554" r:id="rId9"/>
    <p:sldLayoutId id="2147484555" r:id="rId10"/>
  </p:sldLayoutIdLst>
  <p:hf sldNum="0"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5pPr>
      <a:lvl6pPr marL="4572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6pPr>
      <a:lvl7pPr marL="9144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7pPr>
      <a:lvl8pPr marL="13716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8pPr>
      <a:lvl9pPr marL="1828800" algn="l" rtl="0" fontAlgn="base">
        <a:lnSpc>
          <a:spcPts val="23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ＭＳ Ｐゴシック" pitchFamily="-32" charset="-128"/>
        </a:defRPr>
      </a:lvl9pPr>
    </p:titleStyle>
    <p:bodyStyle>
      <a:lvl1pPr marL="287338" indent="-2873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40000"/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62000" indent="-1905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35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524000" indent="-187325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1600" b="1">
          <a:solidFill>
            <a:schemeClr val="tx1"/>
          </a:solidFill>
          <a:latin typeface="+mn-lt"/>
        </a:defRPr>
      </a:lvl3pPr>
      <a:lvl4pPr marL="2100263" indent="-192088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26670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5pPr>
      <a:lvl6pPr marL="31242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6pPr>
      <a:lvl7pPr marL="35814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7pPr>
      <a:lvl8pPr marL="40386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8pPr>
      <a:lvl9pPr marL="4495800" indent="-1905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536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78F33414-F01C-4652-8F33-34AF15C9B50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2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34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0" r:id="rId1"/>
    <p:sldLayoutId id="2147484661" r:id="rId2"/>
    <p:sldLayoutId id="2147484662" r:id="rId3"/>
    <p:sldLayoutId id="2147484663" r:id="rId4"/>
    <p:sldLayoutId id="2147484664" r:id="rId5"/>
    <p:sldLayoutId id="2147484665" r:id="rId6"/>
    <p:sldLayoutId id="2147484666" r:id="rId7"/>
    <p:sldLayoutId id="2147484667" r:id="rId8"/>
    <p:sldLayoutId id="2147484668" r:id="rId9"/>
    <p:sldLayoutId id="2147484669" r:id="rId10"/>
    <p:sldLayoutId id="21474846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06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2" r:id="rId1"/>
    <p:sldLayoutId id="2147484673" r:id="rId2"/>
    <p:sldLayoutId id="2147484674" r:id="rId3"/>
    <p:sldLayoutId id="2147484675" r:id="rId4"/>
    <p:sldLayoutId id="2147484676" r:id="rId5"/>
    <p:sldLayoutId id="2147484677" r:id="rId6"/>
    <p:sldLayoutId id="2147484678" r:id="rId7"/>
    <p:sldLayoutId id="2147484679" r:id="rId8"/>
    <p:sldLayoutId id="2147484680" r:id="rId9"/>
    <p:sldLayoutId id="2147484681" r:id="rId10"/>
    <p:sldLayoutId id="2147484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8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0" r:id="rId1"/>
    <p:sldLayoutId id="2147484721" r:id="rId2"/>
    <p:sldLayoutId id="2147484722" r:id="rId3"/>
    <p:sldLayoutId id="2147484723" r:id="rId4"/>
    <p:sldLayoutId id="2147484724" r:id="rId5"/>
    <p:sldLayoutId id="2147484725" r:id="rId6"/>
    <p:sldLayoutId id="2147484726" r:id="rId7"/>
    <p:sldLayoutId id="2147484727" r:id="rId8"/>
    <p:sldLayoutId id="2147484728" r:id="rId9"/>
    <p:sldLayoutId id="2147484729" r:id="rId10"/>
    <p:sldLayoutId id="21474847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0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jpeg"/><Relationship Id="rId12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tiff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gif"/><Relationship Id="rId9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C:\ximo\docus\charlas\retreat CNIO 2001\SOL-ORI.GIF"/>
          <p:cNvPicPr>
            <a:picLocks noChangeAspect="1" noChangeArrowheads="1"/>
          </p:cNvPicPr>
          <p:nvPr/>
        </p:nvPicPr>
        <p:blipFill>
          <a:blip r:embed="rId2" cstate="print">
            <a:lum bright="50000" contrast="-44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869776" y="2605989"/>
            <a:ext cx="7086600" cy="53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 algn="ctr" eaLnBrk="0" hangingPunct="0">
              <a:lnSpc>
                <a:spcPct val="80000"/>
              </a:lnSpc>
              <a:defRPr/>
            </a:pPr>
            <a:r>
              <a:rPr lang="es-ES_tradnl" sz="3600" b="1" dirty="0" smtClean="0">
                <a:solidFill>
                  <a:srgbClr val="424456"/>
                </a:solidFill>
                <a:latin typeface="Century Gothic" pitchFamily="34" charset="0"/>
                <a:cs typeface="+mn-cs"/>
              </a:rPr>
              <a:t>Joaquín</a:t>
            </a:r>
            <a:r>
              <a:rPr lang="en-GB" sz="3600" b="1" dirty="0" smtClean="0">
                <a:solidFill>
                  <a:srgbClr val="424456"/>
                </a:solidFill>
                <a:latin typeface="Century Gothic" pitchFamily="34" charset="0"/>
                <a:cs typeface="+mn-cs"/>
              </a:rPr>
              <a:t> Dopazo </a:t>
            </a:r>
            <a:endParaRPr lang="en-GB" sz="3600" b="1" dirty="0">
              <a:solidFill>
                <a:srgbClr val="424456"/>
              </a:solidFill>
              <a:latin typeface="Century Gothic" pitchFamily="34" charset="0"/>
              <a:cs typeface="+mn-cs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0" y="5527080"/>
            <a:ext cx="9144000" cy="13309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7526" name="Picture 7" descr="C:\ximo\documentos\CIPF\logos\PFCIrgb72-3.jpg"/>
          <p:cNvPicPr>
            <a:picLocks noChangeAspect="1" noChangeArrowheads="1"/>
          </p:cNvPicPr>
          <p:nvPr/>
        </p:nvPicPr>
        <p:blipFill>
          <a:blip r:embed="rId3" cstate="print"/>
          <a:srcRect l="13333" t="19917" r="14999" b="20332"/>
          <a:stretch>
            <a:fillRect/>
          </a:stretch>
        </p:blipFill>
        <p:spPr bwMode="auto">
          <a:xfrm>
            <a:off x="11" y="4849226"/>
            <a:ext cx="1214439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5" name="Text Box 8"/>
          <p:cNvSpPr txBox="1">
            <a:spLocks noChangeArrowheads="1"/>
          </p:cNvSpPr>
          <p:nvPr/>
        </p:nvSpPr>
        <p:spPr bwMode="auto">
          <a:xfrm>
            <a:off x="179512" y="3645026"/>
            <a:ext cx="4824536" cy="147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0" tIns="45706" rIns="91410" bIns="45706">
            <a:spAutoFit/>
          </a:bodyPr>
          <a:lstStyle/>
          <a:p>
            <a:pPr algn="r" eaLnBrk="0" hangingPunct="0">
              <a:defRPr/>
            </a:pPr>
            <a:r>
              <a:rPr lang="en-GB" sz="1500" b="1" dirty="0" smtClean="0">
                <a:solidFill>
                  <a:prstClr val="black"/>
                </a:solidFill>
                <a:latin typeface="Century Gothic" pitchFamily="34" charset="0"/>
                <a:cs typeface="+mn-cs"/>
              </a:rPr>
              <a:t>Computational Genomics Department, </a:t>
            </a:r>
            <a:endParaRPr lang="en-GB" sz="1500" b="1" dirty="0">
              <a:solidFill>
                <a:prstClr val="black"/>
              </a:solidFill>
              <a:latin typeface="Century Gothic" pitchFamily="34" charset="0"/>
              <a:cs typeface="+mn-cs"/>
            </a:endParaRP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  <a:cs typeface="+mn-cs"/>
              </a:rPr>
              <a:t>Centro de </a:t>
            </a:r>
            <a:r>
              <a:rPr lang="en-GB" sz="1500" b="1" dirty="0" err="1">
                <a:solidFill>
                  <a:prstClr val="black"/>
                </a:solidFill>
                <a:latin typeface="Century Gothic" pitchFamily="34" charset="0"/>
                <a:cs typeface="+mn-cs"/>
              </a:rPr>
              <a:t>Investigación</a:t>
            </a: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  <a:cs typeface="+mn-cs"/>
              </a:rPr>
              <a:t> Príncipe Felipe (CIPF), </a:t>
            </a: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  <a:cs typeface="+mn-cs"/>
              </a:rPr>
              <a:t>Functional Genomics Node, (INB), </a:t>
            </a: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  <a:cs typeface="+mn-cs"/>
              </a:rPr>
              <a:t>Bioinformatics Group (CIBERER)  and</a:t>
            </a:r>
          </a:p>
          <a:p>
            <a:pPr algn="r">
              <a:defRPr/>
            </a:pPr>
            <a:r>
              <a:rPr lang="en-GB" sz="1500" b="1" dirty="0">
                <a:solidFill>
                  <a:srgbClr val="000000"/>
                </a:solidFill>
                <a:latin typeface="Century Gothic" pitchFamily="34" charset="0"/>
              </a:rPr>
              <a:t>Medical Genome Project,</a:t>
            </a:r>
          </a:p>
          <a:p>
            <a:pPr algn="r">
              <a:defRPr/>
            </a:pPr>
            <a:r>
              <a:rPr lang="en-GB" sz="1500" b="1" dirty="0">
                <a:solidFill>
                  <a:srgbClr val="000000"/>
                </a:solidFill>
                <a:latin typeface="Century Gothic" pitchFamily="34" charset="0"/>
              </a:rPr>
              <a:t>Spain</a:t>
            </a:r>
            <a:r>
              <a:rPr lang="en-GB" sz="1500" b="1" dirty="0" smtClean="0">
                <a:solidFill>
                  <a:prstClr val="black"/>
                </a:solidFill>
                <a:latin typeface="Century Gothic" pitchFamily="34" charset="0"/>
                <a:cs typeface="+mn-cs"/>
              </a:rPr>
              <a:t>.</a:t>
            </a:r>
            <a:endParaRPr lang="en-GB" sz="1500" b="1" dirty="0">
              <a:solidFill>
                <a:prstClr val="black"/>
              </a:solidFill>
              <a:latin typeface="Century Gothic" pitchFamily="34" charset="0"/>
              <a:cs typeface="+mn-cs"/>
            </a:endParaRPr>
          </a:p>
        </p:txBody>
      </p:sp>
      <p:pic>
        <p:nvPicPr>
          <p:cNvPr id="1075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64" y="6286500"/>
            <a:ext cx="12144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2" name="3 Imagen" descr="LOGO MGP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3" y="5575300"/>
            <a:ext cx="2628091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34" name="Rectangle 3"/>
          <p:cNvSpPr>
            <a:spLocks noGrp="1" noChangeArrowheads="1"/>
          </p:cNvSpPr>
          <p:nvPr>
            <p:ph type="title"/>
          </p:nvPr>
        </p:nvSpPr>
        <p:spPr>
          <a:xfrm>
            <a:off x="14412" y="404664"/>
            <a:ext cx="9144000" cy="1512168"/>
          </a:xfrm>
        </p:spPr>
        <p:txBody>
          <a:bodyPr/>
          <a:lstStyle/>
          <a:p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Variant prioritization</a:t>
            </a:r>
            <a:endParaRPr lang="es-E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107537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4915"/>
            <a:ext cx="11430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 l="16674" t="19158" r="61105" b="63065"/>
          <a:stretch>
            <a:fillRect/>
          </a:stretch>
        </p:blipFill>
        <p:spPr bwMode="auto">
          <a:xfrm>
            <a:off x="6372200" y="6137920"/>
            <a:ext cx="144016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0" name="Picture 2"/>
          <p:cNvPicPr>
            <a:picLocks noChangeAspect="1" noChangeArrowheads="1"/>
          </p:cNvPicPr>
          <p:nvPr/>
        </p:nvPicPr>
        <p:blipFill>
          <a:blip r:embed="rId8" cstate="print"/>
          <a:srcRect t="46153"/>
          <a:stretch>
            <a:fillRect/>
          </a:stretch>
        </p:blipFill>
        <p:spPr bwMode="auto">
          <a:xfrm>
            <a:off x="1746251" y="6286500"/>
            <a:ext cx="1968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932" y="6237321"/>
            <a:ext cx="1468961" cy="60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logoHPC4G_b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1820" y="5589240"/>
            <a:ext cx="1420207" cy="634380"/>
          </a:xfrm>
          <a:prstGeom prst="rect">
            <a:avLst/>
          </a:prstGeom>
        </p:spPr>
      </p:pic>
      <p:pic>
        <p:nvPicPr>
          <p:cNvPr id="107536" name="17 Imagen" descr="futureclinic-big-2924x1474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5575301"/>
            <a:ext cx="1547664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23 CuadroTexto"/>
          <p:cNvSpPr txBox="1"/>
          <p:nvPr/>
        </p:nvSpPr>
        <p:spPr>
          <a:xfrm>
            <a:off x="5148064" y="3717044"/>
            <a:ext cx="377991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http://bioinfo.</a:t>
            </a:r>
            <a:r>
              <a:rPr lang="es-ES_tradnl" sz="1400" b="1" dirty="0" err="1" smtClean="0">
                <a:solidFill>
                  <a:prstClr val="black"/>
                </a:solidFill>
                <a:latin typeface="Century Gothic" pitchFamily="34" charset="0"/>
              </a:rPr>
              <a:t>cipf</a:t>
            </a: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.</a:t>
            </a:r>
            <a:r>
              <a:rPr lang="en-GB" sz="1400" b="1" dirty="0" err="1" smtClean="0">
                <a:solidFill>
                  <a:prstClr val="black"/>
                </a:solidFill>
                <a:latin typeface="Century Gothic" pitchFamily="34" charset="0"/>
              </a:rPr>
              <a:t>es</a:t>
            </a:r>
            <a:endParaRPr lang="en-GB" sz="1400" b="1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hangingPunct="0">
              <a:defRPr/>
            </a:pPr>
            <a:r>
              <a:rPr lang="en-GB" sz="1400" b="1" dirty="0" smtClean="0">
                <a:solidFill>
                  <a:srgbClr val="000000"/>
                </a:solidFill>
                <a:latin typeface="Century Gothic" pitchFamily="34" charset="0"/>
              </a:rPr>
              <a:t>http://www.medicalgenomeproject.com</a:t>
            </a:r>
            <a:endParaRPr lang="en-GB" sz="1400" b="1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http://www.babelomics.org</a:t>
            </a:r>
          </a:p>
          <a:p>
            <a:pPr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http://www.hpc4g.org</a:t>
            </a:r>
          </a:p>
          <a:p>
            <a:pPr eaLnBrk="0" hangingPunct="0">
              <a:defRPr/>
            </a:pPr>
            <a:r>
              <a:rPr lang="en-GB" sz="1400" b="1" dirty="0">
                <a:solidFill>
                  <a:prstClr val="black"/>
                </a:solidFill>
                <a:latin typeface="Century Gothic" pitchFamily="34" charset="0"/>
              </a:rPr>
              <a:t> </a:t>
            </a: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      @</a:t>
            </a:r>
            <a:r>
              <a:rPr lang="en-GB" sz="1400" b="1" dirty="0" err="1" smtClean="0">
                <a:solidFill>
                  <a:prstClr val="black"/>
                </a:solidFill>
                <a:latin typeface="Century Gothic" pitchFamily="34" charset="0"/>
              </a:rPr>
              <a:t>xdopazo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12" cstate="print"/>
          <a:srcRect b="31035"/>
          <a:stretch>
            <a:fillRect/>
          </a:stretch>
        </p:blipFill>
        <p:spPr bwMode="auto">
          <a:xfrm>
            <a:off x="5940152" y="5589240"/>
            <a:ext cx="1440160" cy="7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8" name="Picture 1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20777" y="6286500"/>
            <a:ext cx="6651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6" descr="Bull_LightBground_quadri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20893" y="6302615"/>
            <a:ext cx="1051319" cy="4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CuadroTexto"/>
          <p:cNvSpPr txBox="1"/>
          <p:nvPr/>
        </p:nvSpPr>
        <p:spPr>
          <a:xfrm>
            <a:off x="539565" y="5075892"/>
            <a:ext cx="8352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i="1" dirty="0">
                <a:solidFill>
                  <a:prstClr val="black">
                    <a:lumMod val="65000"/>
                    <a:lumOff val="35000"/>
                  </a:prstClr>
                </a:solidFill>
                <a:latin typeface="Verdana" pitchFamily="34" charset="0"/>
                <a:cs typeface="+mn-cs"/>
              </a:rPr>
              <a:t>University of Cambridge, 23-25 February 2015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76" y="5589240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80" y="4631036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08" y="5589249"/>
            <a:ext cx="181133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85" y="4702254"/>
            <a:ext cx="835527" cy="87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4494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Variant/gene prioritization by heuristic filtering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39552" y="2780928"/>
            <a:ext cx="2376264" cy="2123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Variant level</a:t>
            </a:r>
          </a:p>
          <a:p>
            <a:endParaRPr lang="en-GB" dirty="0" smtClean="0"/>
          </a:p>
          <a:p>
            <a:r>
              <a:rPr lang="en-GB" dirty="0" smtClean="0"/>
              <a:t>Potential impact of the variant</a:t>
            </a:r>
          </a:p>
          <a:p>
            <a:endParaRPr lang="en-GB" dirty="0"/>
          </a:p>
          <a:p>
            <a:r>
              <a:rPr lang="en-GB" dirty="0" smtClean="0"/>
              <a:t>Population frequencies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347864" y="2780928"/>
            <a:ext cx="2376264" cy="22159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/>
              <a:t>Experimental design level</a:t>
            </a:r>
          </a:p>
          <a:p>
            <a:endParaRPr lang="en-GB" dirty="0"/>
          </a:p>
          <a:p>
            <a:r>
              <a:rPr lang="en-GB" dirty="0" smtClean="0"/>
              <a:t>Family(</a:t>
            </a:r>
            <a:r>
              <a:rPr lang="en-GB" dirty="0" err="1" smtClean="0"/>
              <a:t>es</a:t>
            </a:r>
            <a:r>
              <a:rPr lang="en-GB" dirty="0" smtClean="0"/>
              <a:t>)</a:t>
            </a:r>
          </a:p>
          <a:p>
            <a:r>
              <a:rPr lang="en-GB" dirty="0" smtClean="0"/>
              <a:t>Trios</a:t>
            </a:r>
          </a:p>
          <a:p>
            <a:r>
              <a:rPr lang="en-GB" dirty="0" smtClean="0"/>
              <a:t>Case / control</a:t>
            </a:r>
          </a:p>
          <a:p>
            <a:endParaRPr lang="en-GB" dirty="0" smtClean="0"/>
          </a:p>
        </p:txBody>
      </p:sp>
      <p:sp>
        <p:nvSpPr>
          <p:cNvPr id="5" name="4 CuadroTexto"/>
          <p:cNvSpPr txBox="1"/>
          <p:nvPr/>
        </p:nvSpPr>
        <p:spPr>
          <a:xfrm>
            <a:off x="6084168" y="2780928"/>
            <a:ext cx="23762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r>
              <a:rPr lang="en-GB" sz="2400" b="1" dirty="0" smtClean="0"/>
              <a:t>Functional (system) </a:t>
            </a:r>
            <a:r>
              <a:rPr lang="en-GB" sz="2400" b="1" dirty="0"/>
              <a:t>level</a:t>
            </a:r>
          </a:p>
          <a:p>
            <a:endParaRPr lang="en-GB" dirty="0"/>
          </a:p>
          <a:p>
            <a:r>
              <a:rPr lang="en-GB" dirty="0"/>
              <a:t>Gene set</a:t>
            </a:r>
          </a:p>
          <a:p>
            <a:r>
              <a:rPr lang="en-GB" dirty="0"/>
              <a:t>Network analysis</a:t>
            </a:r>
          </a:p>
          <a:p>
            <a:r>
              <a:rPr lang="en-GB" dirty="0"/>
              <a:t>Pathway analysis</a:t>
            </a:r>
          </a:p>
          <a:p>
            <a:endParaRPr lang="en-GB" dirty="0"/>
          </a:p>
        </p:txBody>
      </p:sp>
      <p:sp>
        <p:nvSpPr>
          <p:cNvPr id="6" name="5 CuadroTexto"/>
          <p:cNvSpPr txBox="1"/>
          <p:nvPr/>
        </p:nvSpPr>
        <p:spPr>
          <a:xfrm>
            <a:off x="3275856" y="5723964"/>
            <a:ext cx="51845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Testing strategies</a:t>
            </a:r>
            <a:endParaRPr lang="en-US" dirty="0"/>
          </a:p>
        </p:txBody>
      </p:sp>
      <p:sp>
        <p:nvSpPr>
          <p:cNvPr id="8" name="7 CuadroTexto"/>
          <p:cNvSpPr txBox="1"/>
          <p:nvPr/>
        </p:nvSpPr>
        <p:spPr>
          <a:xfrm>
            <a:off x="467544" y="5229200"/>
            <a:ext cx="51845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Control of sequencing errors (missing values)</a:t>
            </a:r>
            <a:endParaRPr lang="en-US" dirty="0"/>
          </a:p>
        </p:txBody>
      </p:sp>
      <p:sp>
        <p:nvSpPr>
          <p:cNvPr id="9" name="8 Flecha derecha"/>
          <p:cNvSpPr/>
          <p:nvPr/>
        </p:nvSpPr>
        <p:spPr>
          <a:xfrm>
            <a:off x="539552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derecha"/>
          <p:cNvSpPr/>
          <p:nvPr/>
        </p:nvSpPr>
        <p:spPr>
          <a:xfrm>
            <a:off x="3347864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derecha"/>
          <p:cNvSpPr/>
          <p:nvPr/>
        </p:nvSpPr>
        <p:spPr>
          <a:xfrm>
            <a:off x="6084168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8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b="8515"/>
          <a:stretch/>
        </p:blipFill>
        <p:spPr bwMode="auto">
          <a:xfrm>
            <a:off x="251520" y="989164"/>
            <a:ext cx="5722079" cy="585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640462"/>
            <a:ext cx="3816424" cy="204560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93940" y="1700808"/>
            <a:ext cx="3454524" cy="25922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3-Methylglutaconic </a:t>
            </a:r>
            <a:r>
              <a:rPr lang="en-US" sz="1800" dirty="0" err="1"/>
              <a:t>aciduria</a:t>
            </a:r>
            <a:r>
              <a:rPr lang="en-US" sz="1800" dirty="0"/>
              <a:t> (3-MGA-uria) is a heterogeneous group of syndromes characterized by </a:t>
            </a:r>
            <a:r>
              <a:rPr lang="en-US" sz="1800" dirty="0" smtClean="0"/>
              <a:t>an increased </a:t>
            </a:r>
            <a:r>
              <a:rPr lang="en-US" sz="1800" dirty="0"/>
              <a:t>excretion of 3-methylglutaconic and 3-methylglutaric </a:t>
            </a:r>
            <a:r>
              <a:rPr lang="en-US" sz="1800" dirty="0" smtClean="0"/>
              <a:t>acids.</a:t>
            </a:r>
          </a:p>
          <a:p>
            <a:pPr marL="0" indent="0">
              <a:buNone/>
            </a:pPr>
            <a:r>
              <a:rPr lang="en-US" sz="1800" dirty="0" smtClean="0"/>
              <a:t>WES with a consecutive filter approach is enough to detect the new mutation in this case.</a:t>
            </a:r>
            <a:endParaRPr lang="en-US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8569" y="116632"/>
            <a:ext cx="8136904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Heuristic Filtering approach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3-Methylglutaconic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aciduria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syndrome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32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known variants and their population frequencies to filter out false candidates</a:t>
            </a:r>
            <a:endParaRPr lang="en-US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51021"/>
            <a:ext cx="3759244" cy="304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395536" y="2128788"/>
            <a:ext cx="4392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Typically </a:t>
            </a:r>
            <a:r>
              <a:rPr lang="en-US" dirty="0" err="1" smtClean="0">
                <a:solidFill>
                  <a:prstClr val="black"/>
                </a:solidFill>
              </a:rPr>
              <a:t>dbSNP</a:t>
            </a:r>
            <a:r>
              <a:rPr lang="en-US" dirty="0" smtClean="0">
                <a:solidFill>
                  <a:prstClr val="black"/>
                </a:solidFill>
              </a:rPr>
              <a:t>, 1000 genomes and the 6515 </a:t>
            </a:r>
            <a:r>
              <a:rPr lang="en-US" dirty="0" err="1" smtClean="0">
                <a:solidFill>
                  <a:prstClr val="black"/>
                </a:solidFill>
              </a:rPr>
              <a:t>exomes</a:t>
            </a:r>
            <a:r>
              <a:rPr lang="en-US" dirty="0" smtClean="0">
                <a:solidFill>
                  <a:prstClr val="black"/>
                </a:solidFill>
              </a:rPr>
              <a:t> from the ESP are used as sources of population frequencies.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</a:rPr>
              <a:t>We sequenced </a:t>
            </a:r>
            <a:r>
              <a:rPr lang="en-US" b="1" dirty="0" smtClean="0">
                <a:solidFill>
                  <a:prstClr val="black"/>
                </a:solidFill>
              </a:rPr>
              <a:t>300 healthy controls</a:t>
            </a:r>
            <a:r>
              <a:rPr lang="en-US" dirty="0" smtClean="0">
                <a:solidFill>
                  <a:prstClr val="black"/>
                </a:solidFill>
              </a:rPr>
              <a:t> (rigorously </a:t>
            </a:r>
            <a:r>
              <a:rPr lang="en-US" dirty="0" err="1" smtClean="0">
                <a:solidFill>
                  <a:prstClr val="black"/>
                </a:solidFill>
              </a:rPr>
              <a:t>phenotyped</a:t>
            </a:r>
            <a:r>
              <a:rPr lang="en-US" dirty="0" smtClean="0">
                <a:solidFill>
                  <a:prstClr val="black"/>
                </a:solidFill>
              </a:rPr>
              <a:t>) to add and extra filtering step to the analysis pipeline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5508104" y="5962053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prstClr val="white">
                    <a:lumMod val="65000"/>
                  </a:prstClr>
                </a:solidFill>
              </a:rPr>
              <a:t>Novembre</a:t>
            </a:r>
            <a:r>
              <a:rPr lang="en-US" sz="1400" i="1" dirty="0" smtClean="0">
                <a:solidFill>
                  <a:prstClr val="white">
                    <a:lumMod val="65000"/>
                  </a:prstClr>
                </a:solidFill>
              </a:rPr>
              <a:t> et al., 2008. </a:t>
            </a:r>
            <a:r>
              <a:rPr lang="en-US" sz="1400" i="1" dirty="0">
                <a:solidFill>
                  <a:prstClr val="white">
                    <a:lumMod val="65000"/>
                  </a:prstClr>
                </a:solidFill>
              </a:rPr>
              <a:t>Genes mirror geography within </a:t>
            </a:r>
            <a:r>
              <a:rPr lang="en-US" sz="1400" i="1" dirty="0" smtClean="0">
                <a:solidFill>
                  <a:prstClr val="white">
                    <a:lumMod val="65000"/>
                  </a:prstClr>
                </a:solidFill>
              </a:rPr>
              <a:t>Europe. Nature</a:t>
            </a:r>
            <a:endParaRPr lang="en-US" sz="1400" i="1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74370"/>
            <a:ext cx="2448272" cy="1378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395536" y="6379005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prstClr val="black"/>
                </a:solidFill>
              </a:rPr>
              <a:t>Comparison of MGP controls to 1000g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5076056" y="1796623"/>
            <a:ext cx="4067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How important do you </a:t>
            </a:r>
            <a:r>
              <a:rPr lang="en-US" sz="2400" dirty="0">
                <a:solidFill>
                  <a:prstClr val="black"/>
                </a:solidFill>
              </a:rPr>
              <a:t>think is </a:t>
            </a:r>
            <a:r>
              <a:rPr lang="en-US" sz="2400" dirty="0" smtClean="0">
                <a:solidFill>
                  <a:prstClr val="black"/>
                </a:solidFill>
              </a:rPr>
              <a:t>local information to detect disease genes? 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94478"/>
            <a:ext cx="2414108" cy="135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Flecha arriba"/>
          <p:cNvSpPr/>
          <p:nvPr/>
        </p:nvSpPr>
        <p:spPr>
          <a:xfrm>
            <a:off x="4352207" y="5214102"/>
            <a:ext cx="288032" cy="349396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1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Filtering with or without local variants</a:t>
            </a:r>
            <a:endParaRPr lang="en-GB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3174" y="1363835"/>
            <a:ext cx="8229600" cy="648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smtClean="0"/>
              <a:t> Number of genes as a function of individuals in the study of a dominant disease Retinitis </a:t>
            </a:r>
            <a:r>
              <a:rPr lang="en-GB" sz="1800" dirty="0" err="1" smtClean="0"/>
              <a:t>Pigmentosa</a:t>
            </a:r>
            <a:r>
              <a:rPr lang="en-GB" sz="1800" dirty="0" smtClean="0"/>
              <a:t> autosomal dominant</a:t>
            </a:r>
            <a:endParaRPr lang="en-GB" sz="1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6650226" y="4437112"/>
            <a:ext cx="2520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</a:rPr>
              <a:t>The use of local variants makes an enormous difference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t="1895" r="1271" b="1718"/>
          <a:stretch/>
        </p:blipFill>
        <p:spPr bwMode="auto">
          <a:xfrm>
            <a:off x="0" y="2276872"/>
            <a:ext cx="664386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16832"/>
            <a:ext cx="2693987" cy="19446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83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078" y="3140969"/>
            <a:ext cx="3975025" cy="3122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95536" y="701824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CIBERER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xome Server (CES): the first repository of variability of the Spanish population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734703" y="3717032"/>
            <a:ext cx="3909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Other similar initiatives arise. E.g. the </a:t>
            </a:r>
            <a:r>
              <a:rPr lang="en-US" dirty="0" err="1" smtClean="0">
                <a:solidFill>
                  <a:prstClr val="black"/>
                </a:solidFill>
              </a:rPr>
              <a:t>GoNL</a:t>
            </a:r>
            <a:r>
              <a:rPr lang="en-US" dirty="0">
                <a:solidFill>
                  <a:prstClr val="black"/>
                </a:solidFill>
              </a:rPr>
              <a:t> http://www.nlgenome.nl/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158500" y="6407457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prstClr val="black"/>
                </a:solidFill>
              </a:rPr>
              <a:t>http://ciberer.es/bier/exome-server/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79" y="4554736"/>
            <a:ext cx="4095750" cy="201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95536" y="2206605"/>
            <a:ext cx="8507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Used for more than one year and a half within CIBERER to discover new disease variants and genes.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181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Information</a:t>
            </a:r>
            <a:r>
              <a:rPr lang="es-E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provided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2897"/>
            <a:ext cx="8568952" cy="4151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743616" y="1650392"/>
            <a:ext cx="2232248" cy="92333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r>
              <a:rPr lang="es-ES" dirty="0" err="1">
                <a:solidFill>
                  <a:prstClr val="black"/>
                </a:solidFill>
              </a:rPr>
              <a:t>Genotypes</a:t>
            </a:r>
            <a:r>
              <a:rPr lang="es-ES" dirty="0">
                <a:solidFill>
                  <a:prstClr val="black"/>
                </a:solidFill>
              </a:rPr>
              <a:t> in </a:t>
            </a:r>
            <a:r>
              <a:rPr lang="es-ES" dirty="0" err="1">
                <a:solidFill>
                  <a:prstClr val="black"/>
                </a:solidFill>
              </a:rPr>
              <a:t>the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different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reference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populations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763688" y="1650394"/>
            <a:ext cx="2520280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prstClr val="black"/>
                </a:solidFill>
              </a:rPr>
              <a:t>Genomic</a:t>
            </a:r>
            <a:r>
              <a:rPr lang="es-ES" dirty="0" smtClean="0">
                <a:solidFill>
                  <a:prstClr val="black"/>
                </a:solidFill>
              </a:rPr>
              <a:t> </a:t>
            </a:r>
            <a:r>
              <a:rPr lang="es-ES" dirty="0" err="1" smtClean="0">
                <a:solidFill>
                  <a:prstClr val="black"/>
                </a:solidFill>
              </a:rPr>
              <a:t>coordinates</a:t>
            </a:r>
            <a:r>
              <a:rPr lang="es-ES" dirty="0" smtClean="0">
                <a:solidFill>
                  <a:prstClr val="black"/>
                </a:solidFill>
              </a:rPr>
              <a:t>, </a:t>
            </a:r>
            <a:r>
              <a:rPr lang="es-ES" dirty="0" err="1" smtClean="0">
                <a:solidFill>
                  <a:prstClr val="black"/>
                </a:solidFill>
              </a:rPr>
              <a:t>variation</a:t>
            </a:r>
            <a:r>
              <a:rPr lang="es-ES" dirty="0" smtClean="0">
                <a:solidFill>
                  <a:prstClr val="black"/>
                </a:solidFill>
              </a:rPr>
              <a:t>, and gene. 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374232" y="2250558"/>
            <a:ext cx="936104" cy="6463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r>
              <a:rPr lang="es-ES" dirty="0" err="1">
                <a:solidFill>
                  <a:prstClr val="black"/>
                </a:solidFill>
              </a:rPr>
              <a:t>SNPid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if</a:t>
            </a:r>
            <a:r>
              <a:rPr lang="es-ES" dirty="0">
                <a:solidFill>
                  <a:prstClr val="black"/>
                </a:solidFill>
              </a:rPr>
              <a:t> </a:t>
            </a:r>
            <a:r>
              <a:rPr lang="es-ES" dirty="0" err="1">
                <a:solidFill>
                  <a:prstClr val="black"/>
                </a:solidFill>
              </a:rPr>
              <a:t>any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7" y="-27383"/>
            <a:ext cx="19018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" y="-14684"/>
            <a:ext cx="1470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443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" y="-14684"/>
            <a:ext cx="14700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77383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Occurrence of pathological variants in “normal” population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7"/>
            <a:ext cx="9144000" cy="371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77" y="-27383"/>
            <a:ext cx="1901825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1187624" y="4725144"/>
            <a:ext cx="7704856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7" name="6 Flecha arriba"/>
          <p:cNvSpPr/>
          <p:nvPr/>
        </p:nvSpPr>
        <p:spPr>
          <a:xfrm>
            <a:off x="3275856" y="5301208"/>
            <a:ext cx="144016" cy="288032"/>
          </a:xfrm>
          <a:prstGeom prst="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2051720" y="5593853"/>
            <a:ext cx="1368152" cy="92333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Reference genome is mutated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11 Flecha arriba"/>
          <p:cNvSpPr/>
          <p:nvPr/>
        </p:nvSpPr>
        <p:spPr>
          <a:xfrm>
            <a:off x="4283968" y="5301208"/>
            <a:ext cx="144016" cy="288032"/>
          </a:xfrm>
          <a:prstGeom prst="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563888" y="5589240"/>
            <a:ext cx="1548172" cy="92333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Nine carriers in 1000 genomes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13 Flecha arriba"/>
          <p:cNvSpPr/>
          <p:nvPr/>
        </p:nvSpPr>
        <p:spPr>
          <a:xfrm>
            <a:off x="5292080" y="5301208"/>
            <a:ext cx="144016" cy="288032"/>
          </a:xfrm>
          <a:prstGeom prst="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14 Flecha arriba"/>
          <p:cNvSpPr/>
          <p:nvPr/>
        </p:nvSpPr>
        <p:spPr>
          <a:xfrm>
            <a:off x="5508104" y="5301208"/>
            <a:ext cx="144016" cy="288032"/>
          </a:xfrm>
          <a:prstGeom prst="up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92080" y="5589240"/>
            <a:ext cx="1728192" cy="923330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One affected and 73 carriers in EVS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of end user’s tool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BiERapp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interactive web-based tool for easy candidate prioritization by heuristic filtering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90213"/>
            <a:ext cx="1045490" cy="433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 redondeado"/>
          <p:cNvSpPr/>
          <p:nvPr/>
        </p:nvSpPr>
        <p:spPr>
          <a:xfrm>
            <a:off x="154366" y="1849499"/>
            <a:ext cx="2905466" cy="10754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54366" y="1417451"/>
            <a:ext cx="301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SEQUENCING CENTER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2" name="11 Flecha derecha"/>
          <p:cNvSpPr/>
          <p:nvPr/>
        </p:nvSpPr>
        <p:spPr>
          <a:xfrm>
            <a:off x="3164994" y="2060848"/>
            <a:ext cx="614918" cy="552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4089522" y="1849499"/>
            <a:ext cx="1800200" cy="9076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white"/>
                </a:solidFill>
              </a:rPr>
              <a:t>Data preprocessing</a:t>
            </a:r>
            <a:endParaRPr lang="en-US" sz="2000" dirty="0">
              <a:solidFill>
                <a:prstClr val="white"/>
              </a:solidFill>
            </a:endParaRPr>
          </a:p>
        </p:txBody>
      </p:sp>
      <p:sp>
        <p:nvSpPr>
          <p:cNvPr id="14" name="13 Flecha derecha"/>
          <p:cNvSpPr/>
          <p:nvPr/>
        </p:nvSpPr>
        <p:spPr>
          <a:xfrm>
            <a:off x="6208757" y="2027181"/>
            <a:ext cx="614918" cy="5522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5166015" y="2948075"/>
            <a:ext cx="758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VCF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16" name="15 Flecha abajo"/>
          <p:cNvSpPr/>
          <p:nvPr/>
        </p:nvSpPr>
        <p:spPr>
          <a:xfrm>
            <a:off x="4644008" y="2893586"/>
            <a:ext cx="504056" cy="4634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059833" y="2757103"/>
            <a:ext cx="1001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FASTQ</a:t>
            </a:r>
            <a:endParaRPr lang="es-ES" dirty="0">
              <a:solidFill>
                <a:prstClr val="black"/>
              </a:solidFill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/>
          <a:srcRect l="7143" r="7143" b="7143"/>
          <a:stretch>
            <a:fillRect/>
          </a:stretch>
        </p:blipFill>
        <p:spPr bwMode="auto">
          <a:xfrm>
            <a:off x="683568" y="5812680"/>
            <a:ext cx="857250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27000"/>
          </a:effectLst>
        </p:spPr>
      </p:pic>
      <p:pic>
        <p:nvPicPr>
          <p:cNvPr id="22" name="Picture 2" descr="C:\Users\Ximo\Documents\presentaciones\2013-12-04 CHI Clinical Genomics and Informatics Europe\SAMD11_chr1_87937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153" y="3384942"/>
            <a:ext cx="2493896" cy="12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22 Rectángulo redondeado"/>
          <p:cNvSpPr/>
          <p:nvPr/>
        </p:nvSpPr>
        <p:spPr>
          <a:xfrm>
            <a:off x="7308304" y="1859687"/>
            <a:ext cx="1440160" cy="95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Genome Maps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23 CuadroTexto"/>
          <p:cNvSpPr txBox="1"/>
          <p:nvPr/>
        </p:nvSpPr>
        <p:spPr>
          <a:xfrm>
            <a:off x="6300192" y="261308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prstClr val="black"/>
                </a:solidFill>
              </a:rPr>
              <a:t>BAM</a:t>
            </a:r>
            <a:endParaRPr lang="es-ES" dirty="0">
              <a:solidFill>
                <a:prstClr val="black"/>
              </a:solidFill>
            </a:endParaRPr>
          </a:p>
        </p:txBody>
      </p:sp>
      <p:sp>
        <p:nvSpPr>
          <p:cNvPr id="25" name="24 Flecha abajo"/>
          <p:cNvSpPr/>
          <p:nvPr/>
        </p:nvSpPr>
        <p:spPr>
          <a:xfrm>
            <a:off x="7782456" y="2893586"/>
            <a:ext cx="576064" cy="408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27" name="26 Rectángulo redondeado"/>
          <p:cNvSpPr/>
          <p:nvPr/>
        </p:nvSpPr>
        <p:spPr>
          <a:xfrm>
            <a:off x="4089522" y="3384942"/>
            <a:ext cx="1800200" cy="98016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4117015" y="3923764"/>
            <a:ext cx="1772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prstClr val="black"/>
                </a:solidFill>
              </a:rPr>
              <a:t>BiERapp</a:t>
            </a:r>
            <a:r>
              <a:rPr lang="en-US" dirty="0" smtClean="0">
                <a:solidFill>
                  <a:prstClr val="black"/>
                </a:solidFill>
              </a:rPr>
              <a:t> filters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28 Cilindro"/>
          <p:cNvSpPr/>
          <p:nvPr/>
        </p:nvSpPr>
        <p:spPr>
          <a:xfrm>
            <a:off x="1082229" y="3384942"/>
            <a:ext cx="1977604" cy="90815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No-SQL (Mongo) VCF indexing 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1659680" y="4668898"/>
            <a:ext cx="1812773" cy="560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Population frequencies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31 Elipse"/>
          <p:cNvSpPr/>
          <p:nvPr/>
        </p:nvSpPr>
        <p:spPr>
          <a:xfrm>
            <a:off x="3419872" y="4884922"/>
            <a:ext cx="1994167" cy="560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Consequence types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4984548" y="5316505"/>
            <a:ext cx="1994167" cy="560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Experimental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design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33 Elipse"/>
          <p:cNvSpPr/>
          <p:nvPr/>
        </p:nvSpPr>
        <p:spPr>
          <a:xfrm>
            <a:off x="6748937" y="5780848"/>
            <a:ext cx="2143543" cy="744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BAM viewer and </a:t>
            </a:r>
          </a:p>
          <a:p>
            <a:pPr algn="ctr"/>
            <a:r>
              <a:rPr lang="en-US" dirty="0" smtClean="0">
                <a:solidFill>
                  <a:prstClr val="white"/>
                </a:solidFill>
              </a:rPr>
              <a:t>Genomic context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5" name="34 Flecha abajo"/>
          <p:cNvSpPr/>
          <p:nvPr/>
        </p:nvSpPr>
        <p:spPr>
          <a:xfrm>
            <a:off x="8028384" y="4949049"/>
            <a:ext cx="216024" cy="716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36" name="35 Flecha abajo"/>
          <p:cNvSpPr/>
          <p:nvPr/>
        </p:nvSpPr>
        <p:spPr>
          <a:xfrm rot="20405026">
            <a:off x="5774960" y="4456632"/>
            <a:ext cx="229523" cy="756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37" name="36 Flecha abajo"/>
          <p:cNvSpPr/>
          <p:nvPr/>
        </p:nvSpPr>
        <p:spPr>
          <a:xfrm>
            <a:off x="4427984" y="4440149"/>
            <a:ext cx="239626" cy="3570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38" name="37 Flecha abajo"/>
          <p:cNvSpPr/>
          <p:nvPr/>
        </p:nvSpPr>
        <p:spPr>
          <a:xfrm rot="3354044">
            <a:off x="3604530" y="4214568"/>
            <a:ext cx="247547" cy="6795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39" name="38 Flecha izquierda y derecha"/>
          <p:cNvSpPr/>
          <p:nvPr/>
        </p:nvSpPr>
        <p:spPr>
          <a:xfrm>
            <a:off x="3243844" y="3648734"/>
            <a:ext cx="75209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40" name="39 Flecha derecha"/>
          <p:cNvSpPr/>
          <p:nvPr/>
        </p:nvSpPr>
        <p:spPr>
          <a:xfrm rot="16913448">
            <a:off x="2344614" y="5414778"/>
            <a:ext cx="294028" cy="28460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41" name="40 Flecha derecha"/>
          <p:cNvSpPr/>
          <p:nvPr/>
        </p:nvSpPr>
        <p:spPr>
          <a:xfrm rot="19542837">
            <a:off x="2693678" y="5582026"/>
            <a:ext cx="921699" cy="30033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42" name="41 Flecha derecha"/>
          <p:cNvSpPr/>
          <p:nvPr/>
        </p:nvSpPr>
        <p:spPr>
          <a:xfrm rot="21050735">
            <a:off x="2925796" y="5876522"/>
            <a:ext cx="2210135" cy="32945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sp>
        <p:nvSpPr>
          <p:cNvPr id="43" name="42 Flecha derecha"/>
          <p:cNvSpPr/>
          <p:nvPr/>
        </p:nvSpPr>
        <p:spPr>
          <a:xfrm rot="21334819">
            <a:off x="2915815" y="6193495"/>
            <a:ext cx="3763841" cy="26656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grpSp>
        <p:nvGrpSpPr>
          <p:cNvPr id="44" name="43 Grupo"/>
          <p:cNvGrpSpPr/>
          <p:nvPr/>
        </p:nvGrpSpPr>
        <p:grpSpPr>
          <a:xfrm>
            <a:off x="1871690" y="6041249"/>
            <a:ext cx="619937" cy="576202"/>
            <a:chOff x="6372200" y="3501007"/>
            <a:chExt cx="720080" cy="792089"/>
          </a:xfrm>
        </p:grpSpPr>
        <p:grpSp>
          <p:nvGrpSpPr>
            <p:cNvPr id="45" name="44 Grupo"/>
            <p:cNvGrpSpPr/>
            <p:nvPr/>
          </p:nvGrpSpPr>
          <p:grpSpPr>
            <a:xfrm>
              <a:off x="6372200" y="3501007"/>
              <a:ext cx="720080" cy="504056"/>
              <a:chOff x="6372200" y="3501007"/>
              <a:chExt cx="720080" cy="504056"/>
            </a:xfrm>
          </p:grpSpPr>
          <p:sp>
            <p:nvSpPr>
              <p:cNvPr id="50" name="49 Rectángulo"/>
              <p:cNvSpPr/>
              <p:nvPr/>
            </p:nvSpPr>
            <p:spPr>
              <a:xfrm>
                <a:off x="6372200" y="3501007"/>
                <a:ext cx="720080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50 Rectángulo redondeado"/>
              <p:cNvSpPr/>
              <p:nvPr/>
            </p:nvSpPr>
            <p:spPr>
              <a:xfrm>
                <a:off x="6416625" y="3537012"/>
                <a:ext cx="631230" cy="43204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S" dirty="0" smtClean="0">
                    <a:solidFill>
                      <a:prstClr val="black"/>
                    </a:solidFill>
                  </a:rPr>
                  <a:t>?</a:t>
                </a:r>
                <a:endParaRPr lang="es-E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6" name="45 Trapecio"/>
            <p:cNvSpPr/>
            <p:nvPr/>
          </p:nvSpPr>
          <p:spPr>
            <a:xfrm>
              <a:off x="6372200" y="4005064"/>
              <a:ext cx="720080" cy="288032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s-ES">
                <a:solidFill>
                  <a:prstClr val="white"/>
                </a:solidFill>
              </a:endParaRPr>
            </a:p>
          </p:txBody>
        </p:sp>
        <p:cxnSp>
          <p:nvCxnSpPr>
            <p:cNvPr id="47" name="46 Conector recto"/>
            <p:cNvCxnSpPr/>
            <p:nvPr/>
          </p:nvCxnSpPr>
          <p:spPr>
            <a:xfrm>
              <a:off x="6472343" y="4077072"/>
              <a:ext cx="575512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6472343" y="4153272"/>
              <a:ext cx="575512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48 Conector recto"/>
            <p:cNvCxnSpPr/>
            <p:nvPr/>
          </p:nvCxnSpPr>
          <p:spPr>
            <a:xfrm>
              <a:off x="6472343" y="4229472"/>
              <a:ext cx="575512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2" name="51 Flecha derecha"/>
          <p:cNvSpPr/>
          <p:nvPr/>
        </p:nvSpPr>
        <p:spPr>
          <a:xfrm rot="16200000">
            <a:off x="373354" y="3239686"/>
            <a:ext cx="927864" cy="874891"/>
          </a:xfrm>
          <a:prstGeom prst="rightArrow">
            <a:avLst>
              <a:gd name="adj1" fmla="val 50000"/>
              <a:gd name="adj2" fmla="val 422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Easy </a:t>
            </a:r>
          </a:p>
          <a:p>
            <a:pPr algn="ctr"/>
            <a:r>
              <a:rPr lang="en-US" sz="1600" dirty="0" smtClean="0">
                <a:solidFill>
                  <a:srgbClr val="FFFF00"/>
                </a:solidFill>
              </a:rPr>
              <a:t>scale up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7"/>
          <a:stretch/>
        </p:blipFill>
        <p:spPr bwMode="auto">
          <a:xfrm>
            <a:off x="251520" y="2060848"/>
            <a:ext cx="704007" cy="60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61" y="2060848"/>
            <a:ext cx="70643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7"/>
          <a:stretch/>
        </p:blipFill>
        <p:spPr bwMode="auto">
          <a:xfrm>
            <a:off x="1553832" y="2060848"/>
            <a:ext cx="704007" cy="60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97"/>
          <a:stretch/>
        </p:blipFill>
        <p:spPr bwMode="auto">
          <a:xfrm>
            <a:off x="2203773" y="2060848"/>
            <a:ext cx="704007" cy="60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95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28 Imagen" descr="mutacionR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061" y="2741615"/>
            <a:ext cx="7092951" cy="411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1 Título"/>
          <p:cNvSpPr>
            <a:spLocks noGrp="1"/>
          </p:cNvSpPr>
          <p:nvPr>
            <p:ph type="title"/>
          </p:nvPr>
        </p:nvSpPr>
        <p:spPr>
          <a:xfrm>
            <a:off x="107504" y="0"/>
            <a:ext cx="8928992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efficient is exome/genome sequencing?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 of false negatives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An example with MTC</a:t>
            </a:r>
          </a:p>
        </p:txBody>
      </p:sp>
      <p:sp>
        <p:nvSpPr>
          <p:cNvPr id="26628" name="2 CuadroTexto"/>
          <p:cNvSpPr txBox="1">
            <a:spLocks noChangeArrowheads="1"/>
          </p:cNvSpPr>
          <p:nvPr/>
        </p:nvSpPr>
        <p:spPr bwMode="auto">
          <a:xfrm>
            <a:off x="827100" y="1952633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A</a:t>
            </a:r>
          </a:p>
        </p:txBody>
      </p:sp>
      <p:sp>
        <p:nvSpPr>
          <p:cNvPr id="26629" name="3 CuadroTexto"/>
          <p:cNvSpPr txBox="1">
            <a:spLocks noChangeArrowheads="1"/>
          </p:cNvSpPr>
          <p:nvPr/>
        </p:nvSpPr>
        <p:spPr bwMode="auto">
          <a:xfrm>
            <a:off x="2268540" y="1952633"/>
            <a:ext cx="5032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B</a:t>
            </a:r>
          </a:p>
        </p:txBody>
      </p:sp>
      <p:sp>
        <p:nvSpPr>
          <p:cNvPr id="26630" name="4 CuadroTexto"/>
          <p:cNvSpPr txBox="1">
            <a:spLocks noChangeArrowheads="1"/>
          </p:cNvSpPr>
          <p:nvPr/>
        </p:nvSpPr>
        <p:spPr bwMode="auto">
          <a:xfrm>
            <a:off x="2339976" y="3176597"/>
            <a:ext cx="50323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C</a:t>
            </a:r>
          </a:p>
        </p:txBody>
      </p:sp>
      <p:sp>
        <p:nvSpPr>
          <p:cNvPr id="26631" name="5 CuadroTexto"/>
          <p:cNvSpPr txBox="1">
            <a:spLocks noChangeArrowheads="1"/>
          </p:cNvSpPr>
          <p:nvPr/>
        </p:nvSpPr>
        <p:spPr bwMode="auto">
          <a:xfrm>
            <a:off x="827100" y="3176597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D</a:t>
            </a:r>
          </a:p>
        </p:txBody>
      </p:sp>
      <p:sp>
        <p:nvSpPr>
          <p:cNvPr id="7" name="6 Elipse"/>
          <p:cNvSpPr/>
          <p:nvPr/>
        </p:nvSpPr>
        <p:spPr>
          <a:xfrm>
            <a:off x="827089" y="1520825"/>
            <a:ext cx="360363" cy="3603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s-ES" sz="2400" b="1">
              <a:solidFill>
                <a:srgbClr val="FFFFFF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2268550" y="1520825"/>
            <a:ext cx="358775" cy="3603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s-ES" sz="2400" b="1">
              <a:solidFill>
                <a:srgbClr val="FFFFFF"/>
              </a:solidFill>
            </a:endParaRPr>
          </a:p>
        </p:txBody>
      </p:sp>
      <p:sp>
        <p:nvSpPr>
          <p:cNvPr id="9" name="8 Elipse"/>
          <p:cNvSpPr/>
          <p:nvPr/>
        </p:nvSpPr>
        <p:spPr>
          <a:xfrm>
            <a:off x="2339977" y="2744788"/>
            <a:ext cx="360363" cy="3603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s-ES" sz="2400" b="1">
              <a:solidFill>
                <a:srgbClr val="FFFFFF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827089" y="2744788"/>
            <a:ext cx="360363" cy="3603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s-ES" sz="2400" b="1">
              <a:solidFill>
                <a:srgbClr val="FFFFFF"/>
              </a:solidFill>
            </a:endParaRPr>
          </a:p>
        </p:txBody>
      </p:sp>
      <p:cxnSp>
        <p:nvCxnSpPr>
          <p:cNvPr id="12" name="11 Conector recto"/>
          <p:cNvCxnSpPr>
            <a:stCxn id="7" idx="6"/>
            <a:endCxn id="8" idx="1"/>
          </p:cNvCxnSpPr>
          <p:nvPr/>
        </p:nvCxnSpPr>
        <p:spPr>
          <a:xfrm>
            <a:off x="1187451" y="1700213"/>
            <a:ext cx="10810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"/>
          <p:cNvCxnSpPr/>
          <p:nvPr/>
        </p:nvCxnSpPr>
        <p:spPr>
          <a:xfrm>
            <a:off x="971551" y="2457450"/>
            <a:ext cx="151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/>
          <p:nvPr/>
        </p:nvCxnSpPr>
        <p:spPr>
          <a:xfrm rot="5400000">
            <a:off x="2340772" y="2601119"/>
            <a:ext cx="287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/>
          <p:cNvCxnSpPr/>
          <p:nvPr/>
        </p:nvCxnSpPr>
        <p:spPr>
          <a:xfrm rot="5400000">
            <a:off x="827884" y="2601119"/>
            <a:ext cx="28733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/>
          <p:cNvCxnSpPr/>
          <p:nvPr/>
        </p:nvCxnSpPr>
        <p:spPr>
          <a:xfrm rot="5400000">
            <a:off x="1331924" y="2097088"/>
            <a:ext cx="7207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1" name="27 CuadroTexto"/>
          <p:cNvSpPr txBox="1">
            <a:spLocks noChangeArrowheads="1"/>
          </p:cNvSpPr>
          <p:nvPr/>
        </p:nvSpPr>
        <p:spPr bwMode="auto">
          <a:xfrm>
            <a:off x="3563950" y="1257304"/>
            <a:ext cx="518477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Dominant:</a:t>
            </a:r>
          </a:p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Heterozygotic in A and D</a:t>
            </a:r>
          </a:p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Homozygotic reference allele in B and C</a:t>
            </a:r>
          </a:p>
          <a:p>
            <a:pPr eaLnBrk="0" hangingPunct="0"/>
            <a:r>
              <a:rPr lang="en-US" sz="20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Homozygotic reference allele in controls</a:t>
            </a:r>
          </a:p>
        </p:txBody>
      </p:sp>
      <p:sp>
        <p:nvSpPr>
          <p:cNvPr id="26642" name="29 CuadroTexto"/>
          <p:cNvSpPr txBox="1">
            <a:spLocks noChangeArrowheads="1"/>
          </p:cNvSpPr>
          <p:nvPr/>
        </p:nvSpPr>
        <p:spPr bwMode="auto">
          <a:xfrm>
            <a:off x="250837" y="4652963"/>
            <a:ext cx="165735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The codon 634 mutation</a:t>
            </a:r>
          </a:p>
        </p:txBody>
      </p:sp>
      <p:sp>
        <p:nvSpPr>
          <p:cNvPr id="26643" name="30 CuadroTexto"/>
          <p:cNvSpPr txBox="1">
            <a:spLocks noChangeArrowheads="1"/>
          </p:cNvSpPr>
          <p:nvPr/>
        </p:nvSpPr>
        <p:spPr bwMode="auto">
          <a:xfrm>
            <a:off x="8243900" y="3789371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A</a:t>
            </a:r>
          </a:p>
        </p:txBody>
      </p:sp>
      <p:sp>
        <p:nvSpPr>
          <p:cNvPr id="26644" name="31 CuadroTexto"/>
          <p:cNvSpPr txBox="1">
            <a:spLocks noChangeArrowheads="1"/>
          </p:cNvSpPr>
          <p:nvPr/>
        </p:nvSpPr>
        <p:spPr bwMode="auto">
          <a:xfrm>
            <a:off x="8243900" y="5157797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B</a:t>
            </a:r>
          </a:p>
        </p:txBody>
      </p:sp>
      <p:sp>
        <p:nvSpPr>
          <p:cNvPr id="26645" name="32 CuadroTexto"/>
          <p:cNvSpPr txBox="1">
            <a:spLocks noChangeArrowheads="1"/>
          </p:cNvSpPr>
          <p:nvPr/>
        </p:nvSpPr>
        <p:spPr bwMode="auto">
          <a:xfrm>
            <a:off x="8243900" y="5949959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C</a:t>
            </a:r>
          </a:p>
        </p:txBody>
      </p:sp>
      <p:sp>
        <p:nvSpPr>
          <p:cNvPr id="26646" name="33 CuadroTexto"/>
          <p:cNvSpPr txBox="1">
            <a:spLocks noChangeArrowheads="1"/>
          </p:cNvSpPr>
          <p:nvPr/>
        </p:nvSpPr>
        <p:spPr bwMode="auto">
          <a:xfrm>
            <a:off x="8243900" y="4437072"/>
            <a:ext cx="50482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2400" b="1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Título"/>
          <p:cNvSpPr>
            <a:spLocks noGrp="1"/>
          </p:cNvSpPr>
          <p:nvPr>
            <p:ph type="title"/>
          </p:nvPr>
        </p:nvSpPr>
        <p:spPr>
          <a:xfrm>
            <a:off x="107507" y="116632"/>
            <a:ext cx="8894436" cy="11430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Heuristic filtering approach. Exome sequencing produces many false positives</a:t>
            </a:r>
          </a:p>
        </p:txBody>
      </p:sp>
      <p:sp>
        <p:nvSpPr>
          <p:cNvPr id="29699" name="2 Marcador de contenido"/>
          <p:cNvSpPr>
            <a:spLocks noGrp="1"/>
          </p:cNvSpPr>
          <p:nvPr>
            <p:ph idx="4294967295"/>
          </p:nvPr>
        </p:nvSpPr>
        <p:spPr>
          <a:xfrm>
            <a:off x="4354020" y="1484785"/>
            <a:ext cx="4449688" cy="720080"/>
          </a:xfrm>
        </p:spPr>
        <p:txBody>
          <a:bodyPr/>
          <a:lstStyle/>
          <a:p>
            <a:pPr marL="358775" algn="ctr">
              <a:buFontTx/>
              <a:buNone/>
            </a:pPr>
            <a:r>
              <a:rPr lang="en-US" sz="2400" dirty="0" smtClean="0"/>
              <a:t>Average values obtained </a:t>
            </a:r>
            <a:r>
              <a:rPr lang="en-US" sz="2400" dirty="0"/>
              <a:t>per exome </a:t>
            </a:r>
            <a:r>
              <a:rPr lang="en-US" sz="2400" dirty="0" smtClean="0"/>
              <a:t>(&gt;800)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t="17622" r="54751" b="10899"/>
          <a:stretch/>
        </p:blipFill>
        <p:spPr bwMode="auto">
          <a:xfrm>
            <a:off x="107507" y="1617691"/>
            <a:ext cx="4246516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28659"/>
              </p:ext>
            </p:extLst>
          </p:nvPr>
        </p:nvGraphicFramePr>
        <p:xfrm>
          <a:off x="3995936" y="2441736"/>
          <a:ext cx="5006007" cy="3147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4962"/>
                <a:gridCol w="1051045"/>
              </a:tblGrid>
              <a:tr h="447537">
                <a:tc>
                  <a:txBody>
                    <a:bodyPr/>
                    <a:lstStyle/>
                    <a:p>
                      <a:r>
                        <a:rPr lang="en-US" sz="1600" noProof="0" dirty="0" smtClean="0">
                          <a:solidFill>
                            <a:schemeClr val="tx1"/>
                          </a:solidFill>
                        </a:rPr>
                        <a:t>After filtering by: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>
                          <a:solidFill>
                            <a:schemeClr val="tx1"/>
                          </a:solidFill>
                        </a:rPr>
                        <a:t>SNVs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47537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Conventional filter QC, coverage…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/>
                        <a:t>60,000</a:t>
                      </a:r>
                      <a:endParaRPr lang="en-US" sz="1600" noProof="0" dirty="0"/>
                    </a:p>
                  </a:txBody>
                  <a:tcPr/>
                </a:tc>
              </a:tr>
              <a:tr h="635501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Mapping</a:t>
                      </a:r>
                      <a:r>
                        <a:rPr lang="en-US" sz="1600" baseline="0" noProof="0" dirty="0" smtClean="0"/>
                        <a:t> and haplotype coherence, missing sites…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/>
                        <a:t>30,000</a:t>
                      </a:r>
                      <a:endParaRPr lang="en-US" sz="1600" noProof="0" dirty="0"/>
                    </a:p>
                  </a:txBody>
                  <a:tcPr/>
                </a:tc>
              </a:tr>
              <a:tr h="635501">
                <a:tc>
                  <a:txBody>
                    <a:bodyPr/>
                    <a:lstStyle/>
                    <a:p>
                      <a:r>
                        <a:rPr lang="en-US" sz="1600" noProof="0" dirty="0" err="1" smtClean="0"/>
                        <a:t>Nonsynonymous</a:t>
                      </a:r>
                      <a:r>
                        <a:rPr lang="en-US" sz="1600" baseline="0" noProof="0" dirty="0" smtClean="0"/>
                        <a:t> (nonsense and </a:t>
                      </a:r>
                      <a:r>
                        <a:rPr lang="en-US" sz="1600" baseline="0" noProof="0" dirty="0" err="1" smtClean="0"/>
                        <a:t>missense</a:t>
                      </a:r>
                      <a:r>
                        <a:rPr lang="en-US" sz="1600" baseline="0" noProof="0" dirty="0" smtClean="0"/>
                        <a:t>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/>
                        <a:t> 5,000</a:t>
                      </a:r>
                      <a:endParaRPr lang="en-US" sz="1600" noProof="0" dirty="0"/>
                    </a:p>
                  </a:txBody>
                  <a:tcPr/>
                </a:tc>
              </a:tr>
              <a:tr h="533893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Unknown (not present in controls)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/>
                        <a:t>150-300</a:t>
                      </a:r>
                      <a:endParaRPr lang="en-US" sz="1600" noProof="0" dirty="0"/>
                    </a:p>
                  </a:txBody>
                  <a:tcPr/>
                </a:tc>
              </a:tr>
              <a:tr h="447537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Segregate</a:t>
                      </a:r>
                      <a:r>
                        <a:rPr lang="en-US" sz="1600" baseline="0" noProof="0" dirty="0" smtClean="0"/>
                        <a:t> with the families 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noProof="0" dirty="0" smtClean="0"/>
                        <a:t>&lt; 100</a:t>
                      </a:r>
                      <a:endParaRPr lang="en-US" sz="16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CuadroTexto"/>
          <p:cNvSpPr txBox="1"/>
          <p:nvPr/>
        </p:nvSpPr>
        <p:spPr>
          <a:xfrm>
            <a:off x="683568" y="6525353"/>
            <a:ext cx="30963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 err="1" smtClean="0">
                <a:solidFill>
                  <a:srgbClr val="000000"/>
                </a:solidFill>
              </a:rPr>
              <a:t>Bamshad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smtClean="0">
                <a:solidFill>
                  <a:srgbClr val="000000"/>
                </a:solidFill>
              </a:rPr>
              <a:t>et al., 2011, </a:t>
            </a:r>
            <a:r>
              <a:rPr lang="es-ES" sz="1100" i="1" dirty="0" err="1" smtClean="0">
                <a:solidFill>
                  <a:srgbClr val="000000"/>
                </a:solidFill>
              </a:rPr>
              <a:t>Nat.Rev.Genet</a:t>
            </a:r>
            <a:r>
              <a:rPr lang="es-ES" sz="1100" i="1" dirty="0" smtClean="0">
                <a:solidFill>
                  <a:srgbClr val="000000"/>
                </a:solidFill>
              </a:rPr>
              <a:t>.</a:t>
            </a:r>
            <a:endParaRPr lang="es-ES" sz="1100" i="1" dirty="0">
              <a:solidFill>
                <a:srgbClr val="000000"/>
              </a:solidFill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211963" y="6073484"/>
            <a:ext cx="4789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We can detect the disease mutation(s)… along with many other unrelated variants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2 Elipse"/>
          <p:cNvSpPr/>
          <p:nvPr/>
        </p:nvSpPr>
        <p:spPr>
          <a:xfrm>
            <a:off x="899592" y="5229201"/>
            <a:ext cx="288032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" name="7 Conector recto de flecha"/>
          <p:cNvCxnSpPr>
            <a:stCxn id="2" idx="0"/>
            <a:endCxn id="3" idx="6"/>
          </p:cNvCxnSpPr>
          <p:nvPr/>
        </p:nvCxnSpPr>
        <p:spPr>
          <a:xfrm flipH="1" flipV="1">
            <a:off x="3779912" y="5409221"/>
            <a:ext cx="2827041" cy="6642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>
            <a:stCxn id="2" idx="0"/>
            <a:endCxn id="11" idx="4"/>
          </p:cNvCxnSpPr>
          <p:nvPr/>
        </p:nvCxnSpPr>
        <p:spPr>
          <a:xfrm flipV="1">
            <a:off x="6606953" y="3789040"/>
            <a:ext cx="1944216" cy="228444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Elipse"/>
          <p:cNvSpPr/>
          <p:nvPr/>
        </p:nvSpPr>
        <p:spPr>
          <a:xfrm>
            <a:off x="8100395" y="3356992"/>
            <a:ext cx="9015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19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Gen Epi_Association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4800" y="2209801"/>
            <a:ext cx="3611693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1143000" y="5257808"/>
            <a:ext cx="1905000" cy="3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GB" sz="1050" b="1" dirty="0">
                <a:solidFill>
                  <a:srgbClr val="006666"/>
                </a:solidFill>
                <a:latin typeface="Verdana" pitchFamily="34" charset="0"/>
              </a:rPr>
              <a:t>Odds Ratio: 3.6</a:t>
            </a:r>
          </a:p>
          <a:p>
            <a:pPr>
              <a:lnSpc>
                <a:spcPct val="90000"/>
              </a:lnSpc>
            </a:pPr>
            <a:r>
              <a:rPr lang="en-GB" sz="1050" b="1" dirty="0">
                <a:solidFill>
                  <a:srgbClr val="006666"/>
                </a:solidFill>
                <a:latin typeface="Verdana" pitchFamily="34" charset="0"/>
              </a:rPr>
              <a:t>95% CI = 1.3 to 10.4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343400" y="1600200"/>
            <a:ext cx="4640765" cy="4656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724401" y="6324600"/>
            <a:ext cx="335100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07962" y="188640"/>
            <a:ext cx="887621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dawn of genomic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production</a:t>
            </a: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spcBef>
                <a:spcPts val="0"/>
              </a:spcBef>
            </a:pP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Candidate gene studies using GWAS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47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false positives are errors that can easily be avoided. E.g. missing positions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C:\Users\Ximo\Documents\presentaciones\2013-06-17 NGS congress London\HCSR_Affected(x4)_solid4Control_Solid5Control(x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341824" cy="447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4572000" y="4581128"/>
            <a:ext cx="360040" cy="151216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4 Rectángulo redondeado"/>
          <p:cNvSpPr/>
          <p:nvPr/>
        </p:nvSpPr>
        <p:spPr>
          <a:xfrm>
            <a:off x="4572000" y="2348880"/>
            <a:ext cx="360040" cy="2160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11560" y="6093296"/>
            <a:ext cx="7413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The promising variant (a </a:t>
            </a:r>
            <a:r>
              <a:rPr lang="en-US" sz="1600" dirty="0" err="1" smtClean="0">
                <a:solidFill>
                  <a:srgbClr val="000000"/>
                </a:solidFill>
              </a:rPr>
              <a:t>frameshift</a:t>
            </a:r>
            <a:r>
              <a:rPr lang="en-US" sz="1600" dirty="0" smtClean="0">
                <a:solidFill>
                  <a:srgbClr val="000000"/>
                </a:solidFill>
              </a:rPr>
              <a:t> present in all patients but not detected in controls) was nor real. It was not properly covered by reads in controls.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1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64394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there are many real variants with potential phenotypic effect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597" name="5 CuadroTexto"/>
          <p:cNvSpPr txBox="1">
            <a:spLocks noChangeArrowheads="1"/>
          </p:cNvSpPr>
          <p:nvPr/>
        </p:nvSpPr>
        <p:spPr bwMode="auto">
          <a:xfrm>
            <a:off x="104859" y="1361094"/>
            <a:ext cx="4632892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Findings: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20.000 total variants 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1000 new variants</a:t>
            </a:r>
          </a:p>
          <a:p>
            <a:pPr eaLnBrk="1" hangingPunct="1"/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300-500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LOF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variants (&gt;50 homozygous)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pitchFamily="-32" charset="-128"/>
            </a:endParaRP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100 known variants associated to disease</a:t>
            </a:r>
          </a:p>
        </p:txBody>
      </p:sp>
      <p:grpSp>
        <p:nvGrpSpPr>
          <p:cNvPr id="2" name="1 Grupo"/>
          <p:cNvGrpSpPr/>
          <p:nvPr/>
        </p:nvGrpSpPr>
        <p:grpSpPr>
          <a:xfrm>
            <a:off x="34937" y="2997597"/>
            <a:ext cx="9145587" cy="3887788"/>
            <a:chOff x="34937" y="2997597"/>
            <a:chExt cx="9145587" cy="3887788"/>
          </a:xfrm>
        </p:grpSpPr>
        <p:pic>
          <p:nvPicPr>
            <p:cNvPr id="11059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71" t="41016" r="7080" b="5235"/>
            <a:stretch>
              <a:fillRect/>
            </a:stretch>
          </p:blipFill>
          <p:spPr bwMode="auto">
            <a:xfrm>
              <a:off x="34937" y="3716338"/>
              <a:ext cx="5184775" cy="309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59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1" t="38008" r="15179" b="4886"/>
            <a:stretch>
              <a:fillRect/>
            </a:stretch>
          </p:blipFill>
          <p:spPr bwMode="auto">
            <a:xfrm>
              <a:off x="4181485" y="2997597"/>
              <a:ext cx="4999039" cy="3887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2 CuadroTexto"/>
            <p:cNvSpPr txBox="1"/>
            <p:nvPr/>
          </p:nvSpPr>
          <p:spPr bwMode="auto">
            <a:xfrm>
              <a:off x="104860" y="2997597"/>
              <a:ext cx="360304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My first exome…</a:t>
              </a:r>
              <a:endParaRPr lang="es-ES" sz="1600" b="1" dirty="0" smtClean="0">
                <a:solidFill>
                  <a:srgbClr val="5A5A5A"/>
                </a:solidFill>
                <a:latin typeface="Arial" charset="0"/>
                <a:ea typeface="ＭＳ Ｐゴシック" pitchFamily="-32" charset="-128"/>
              </a:endParaRPr>
            </a:p>
            <a:p>
              <a:r>
                <a:rPr lang="es-ES" sz="1600" b="1" dirty="0" err="1" smtClean="0">
                  <a:solidFill>
                    <a:srgbClr val="5A5A5A"/>
                  </a:solidFill>
                  <a:latin typeface="Arial" charset="0"/>
                  <a:ea typeface="ＭＳ Ｐゴシック" pitchFamily="-32" charset="-128"/>
                </a:rPr>
                <a:t>List</a:t>
              </a:r>
              <a:r>
                <a:rPr lang="es-ES" sz="1600" b="1" dirty="0" smtClean="0">
                  <a:solidFill>
                    <a:srgbClr val="5A5A5A"/>
                  </a:solidFill>
                  <a:latin typeface="Arial" charset="0"/>
                  <a:ea typeface="ＭＳ Ｐゴシック" pitchFamily="-32" charset="-128"/>
                </a:rPr>
                <a:t> of </a:t>
              </a:r>
              <a:r>
                <a:rPr lang="es-ES" sz="1600" b="1" dirty="0" err="1" smtClean="0">
                  <a:solidFill>
                    <a:srgbClr val="5A5A5A"/>
                  </a:solidFill>
                  <a:latin typeface="Arial" charset="0"/>
                  <a:ea typeface="ＭＳ Ｐゴシック" pitchFamily="-32" charset="-128"/>
                </a:rPr>
                <a:t>variants</a:t>
              </a:r>
              <a:endParaRPr lang="en-US" sz="1600" b="1" dirty="0" smtClean="0">
                <a:solidFill>
                  <a:srgbClr val="5A5A5A"/>
                </a:solidFill>
                <a:latin typeface="Arial" charset="0"/>
                <a:ea typeface="ＭＳ Ｐゴシック" pitchFamily="-32" charset="-128"/>
              </a:endParaRPr>
            </a:p>
          </p:txBody>
        </p:sp>
      </p:grpSp>
      <p:sp>
        <p:nvSpPr>
          <p:cNvPr id="8" name="7 CuadroTexto"/>
          <p:cNvSpPr txBox="1"/>
          <p:nvPr/>
        </p:nvSpPr>
        <p:spPr bwMode="auto">
          <a:xfrm>
            <a:off x="4703063" y="1254631"/>
            <a:ext cx="410445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A report must contain:</a:t>
            </a:r>
          </a:p>
          <a:p>
            <a:pPr marL="342900" indent="-342900">
              <a:buFontTx/>
              <a:buAutoNum type="arabicParenR"/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Diagnostic variants</a:t>
            </a:r>
          </a:p>
          <a:p>
            <a:pPr marL="342900" indent="-342900">
              <a:buFontTx/>
              <a:buAutoNum type="arabicParenR"/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Therapy-related variants</a:t>
            </a:r>
          </a:p>
          <a:p>
            <a:pPr marL="342900" indent="-342900">
              <a:buFontTx/>
              <a:buAutoNum type="arabicParenR"/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Susceptibility variants</a:t>
            </a:r>
          </a:p>
          <a:p>
            <a:pPr marL="342900" indent="-342900">
              <a:buFontTx/>
              <a:buAutoNum type="arabicParenR"/>
            </a:pPr>
            <a:r>
              <a:rPr lang="en-US" sz="1600" b="1" dirty="0" smtClean="0">
                <a:solidFill>
                  <a:srgbClr val="000000"/>
                </a:solidFill>
                <a:latin typeface="Arial" charset="0"/>
                <a:ea typeface="ＭＳ Ｐゴシック" pitchFamily="-32" charset="-128"/>
              </a:rPr>
              <a:t>Incidental findings with risk for the patient</a:t>
            </a:r>
          </a:p>
        </p:txBody>
      </p:sp>
    </p:spTree>
    <p:extLst>
      <p:ext uri="{BB962C8B-B14F-4D97-AF65-F5344CB8AC3E}">
        <p14:creationId xmlns:p14="http://schemas.microsoft.com/office/powerpoint/2010/main" val="318164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13250" r="40468" b="50666"/>
          <a:stretch/>
        </p:blipFill>
        <p:spPr bwMode="auto">
          <a:xfrm>
            <a:off x="5148064" y="1563672"/>
            <a:ext cx="3851920" cy="2043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 txBox="1">
            <a:spLocks noGrp="1"/>
          </p:cNvSpPr>
          <p:nvPr>
            <p:ph type="title" idx="4294967295"/>
          </p:nvPr>
        </p:nvSpPr>
        <p:spPr>
          <a:xfrm>
            <a:off x="463724" y="116632"/>
            <a:ext cx="8374640" cy="1143702"/>
          </a:xfrm>
        </p:spPr>
        <p:txBody>
          <a:bodyPr/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high level of deleterious variability exists in the human genome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texto"/>
          <p:cNvSpPr txBox="1">
            <a:spLocks noGrp="1"/>
          </p:cNvSpPr>
          <p:nvPr>
            <p:ph type="body" idx="4294967295"/>
          </p:nvPr>
        </p:nvSpPr>
        <p:spPr>
          <a:xfrm>
            <a:off x="113631" y="1381378"/>
            <a:ext cx="5256584" cy="4423886"/>
          </a:xfrm>
        </p:spPr>
        <p:txBody>
          <a:bodyPr>
            <a:noAutofit/>
          </a:bodyPr>
          <a:lstStyle>
            <a:defPPr marL="342720" marR="0" lvl="0" indent="-342720" algn="l" rtl="0" hangingPunct="0">
              <a:lnSpc>
                <a:spcPct val="93000"/>
              </a:lnSpc>
              <a:spcBef>
                <a:spcPts val="0"/>
              </a:spcBef>
              <a:spcAft>
                <a:spcPts val="1412"/>
              </a:spcAft>
              <a:buNone/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en-GB" sz="32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defPPr>
            <a:lvl1pPr marL="342720" marR="0" lvl="0" indent="-342720" algn="l" rtl="0" hangingPunct="0">
              <a:lnSpc>
                <a:spcPct val="93000"/>
              </a:lnSpc>
              <a:spcBef>
                <a:spcPts val="0"/>
              </a:spcBef>
              <a:spcAft>
                <a:spcPts val="1412"/>
              </a:spcAft>
              <a:buNone/>
              <a:tabLst>
                <a:tab pos="342720" algn="l"/>
                <a:tab pos="448920" algn="l"/>
                <a:tab pos="898200" algn="l"/>
                <a:tab pos="1347480" algn="l"/>
                <a:tab pos="1796760" algn="l"/>
                <a:tab pos="2246040" algn="l"/>
                <a:tab pos="2695320" algn="l"/>
                <a:tab pos="3144600" algn="l"/>
                <a:tab pos="3593879" algn="l"/>
                <a:tab pos="4043160" algn="l"/>
                <a:tab pos="4492439" algn="l"/>
                <a:tab pos="4941360" algn="l"/>
                <a:tab pos="5390640" algn="l"/>
                <a:tab pos="5839920" algn="l"/>
                <a:tab pos="6289200" algn="l"/>
                <a:tab pos="6738479" algn="l"/>
                <a:tab pos="7187760" algn="l"/>
                <a:tab pos="7637039" algn="l"/>
                <a:tab pos="8086320" algn="l"/>
                <a:tab pos="8535600" algn="l"/>
                <a:tab pos="8984880" algn="l"/>
              </a:tabLst>
              <a:defRPr lang="en-GB" sz="32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1pPr>
            <a:lvl2pPr marL="742680" marR="0" lvl="1" indent="-285480" algn="l" rtl="0" hangingPunct="0">
              <a:lnSpc>
                <a:spcPct val="93000"/>
              </a:lnSpc>
              <a:spcBef>
                <a:spcPts val="0"/>
              </a:spcBef>
              <a:spcAft>
                <a:spcPts val="1137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742680" algn="l"/>
                <a:tab pos="898200" algn="l"/>
                <a:tab pos="1347480" algn="l"/>
                <a:tab pos="1796760" algn="l"/>
                <a:tab pos="2246040" algn="l"/>
                <a:tab pos="2694960" algn="l"/>
                <a:tab pos="3144240" algn="l"/>
                <a:tab pos="3593520" algn="l"/>
                <a:tab pos="4042800" algn="l"/>
                <a:tab pos="4492080" algn="l"/>
                <a:tab pos="4941360" algn="l"/>
                <a:tab pos="5390640" algn="l"/>
                <a:tab pos="5839920" algn="l"/>
                <a:tab pos="6289200" algn="l"/>
                <a:tab pos="6738480" algn="l"/>
                <a:tab pos="7187759" algn="l"/>
                <a:tab pos="7637040" algn="l"/>
                <a:tab pos="8086320" algn="l"/>
                <a:tab pos="8535600" algn="l"/>
                <a:tab pos="8984880" algn="l"/>
                <a:tab pos="9434160" algn="l"/>
              </a:tabLst>
              <a:defRPr lang="en-GB" sz="2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2pPr>
            <a:lvl3pPr marL="1143000" marR="0" lvl="2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848"/>
              </a:spcAft>
              <a:buClr>
                <a:srgbClr val="000000"/>
              </a:buClr>
              <a:buSzPct val="100000"/>
              <a:buFont typeface="Times New Roman" pitchFamily="18"/>
              <a:buChar char="•"/>
              <a:tabLst>
                <a:tab pos="1143000" algn="l"/>
                <a:tab pos="1347480" algn="l"/>
                <a:tab pos="1796760" algn="l"/>
                <a:tab pos="2246040" algn="l"/>
                <a:tab pos="2695319" algn="l"/>
                <a:tab pos="3144599" algn="l"/>
                <a:tab pos="3593880" algn="l"/>
                <a:tab pos="4043160" algn="l"/>
                <a:tab pos="4492440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19" algn="l"/>
                <a:tab pos="7637400" algn="l"/>
                <a:tab pos="8086679" algn="l"/>
                <a:tab pos="8535960" algn="l"/>
                <a:tab pos="8985240" algn="l"/>
                <a:tab pos="9434160" algn="l"/>
                <a:tab pos="9883440" algn="l"/>
              </a:tabLst>
              <a:defRPr lang="en-GB" sz="24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3pPr>
            <a:lvl4pPr marL="1600199" marR="0" lvl="3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573"/>
              </a:spcAft>
              <a:buClr>
                <a:srgbClr val="000000"/>
              </a:buClr>
              <a:buSzPct val="100000"/>
              <a:buFont typeface="Times New Roman" pitchFamily="18"/>
              <a:buChar char="–"/>
              <a:tabLst>
                <a:tab pos="1600200" algn="l"/>
                <a:tab pos="179676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80" algn="l"/>
                <a:tab pos="8535959" algn="l"/>
                <a:tab pos="8985240" algn="l"/>
                <a:tab pos="9434160" algn="l"/>
                <a:tab pos="9883440" algn="l"/>
                <a:tab pos="1033272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4pPr>
            <a:lvl5pPr marL="2057400" marR="0" lvl="4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6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59" algn="l"/>
                <a:tab pos="8985240" algn="l"/>
                <a:tab pos="9434160" algn="l"/>
                <a:tab pos="9883440" algn="l"/>
                <a:tab pos="10332719" algn="l"/>
                <a:tab pos="1078200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5pPr>
            <a:lvl6pPr marL="2057400" marR="0" lvl="5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6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59" algn="l"/>
                <a:tab pos="8985240" algn="l"/>
                <a:tab pos="9434160" algn="l"/>
                <a:tab pos="9883440" algn="l"/>
                <a:tab pos="10332719" algn="l"/>
                <a:tab pos="1078200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6pPr>
            <a:lvl7pPr marL="2057400" marR="0" lvl="6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6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59" algn="l"/>
                <a:tab pos="8985240" algn="l"/>
                <a:tab pos="9434160" algn="l"/>
                <a:tab pos="9883440" algn="l"/>
                <a:tab pos="10332719" algn="l"/>
                <a:tab pos="1078200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7pPr>
            <a:lvl8pPr marL="2057400" marR="0" lvl="7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6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59" algn="l"/>
                <a:tab pos="8985240" algn="l"/>
                <a:tab pos="9434160" algn="l"/>
                <a:tab pos="9883440" algn="l"/>
                <a:tab pos="10332719" algn="l"/>
                <a:tab pos="1078200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8pPr>
            <a:lvl9pPr marL="2057400" marR="0" lvl="8" indent="-228600" algn="l" rtl="0" hangingPunct="0">
              <a:lnSpc>
                <a:spcPct val="93000"/>
              </a:lnSpc>
              <a:spcBef>
                <a:spcPts val="0"/>
              </a:spcBef>
              <a:spcAft>
                <a:spcPts val="286"/>
              </a:spcAft>
              <a:buClr>
                <a:srgbClr val="000000"/>
              </a:buClr>
              <a:buSzPct val="100000"/>
              <a:buFont typeface="Times New Roman" pitchFamily="18"/>
              <a:buChar char="»"/>
              <a:tabLst>
                <a:tab pos="2057400" algn="l"/>
                <a:tab pos="2246040" algn="l"/>
                <a:tab pos="2695320" algn="l"/>
                <a:tab pos="3144600" algn="l"/>
                <a:tab pos="3593880" algn="l"/>
                <a:tab pos="4043160" algn="l"/>
                <a:tab pos="4492439" algn="l"/>
                <a:tab pos="4941720" algn="l"/>
                <a:tab pos="5391000" algn="l"/>
                <a:tab pos="5840279" algn="l"/>
                <a:tab pos="6289560" algn="l"/>
                <a:tab pos="6738840" algn="l"/>
                <a:tab pos="7188120" algn="l"/>
                <a:tab pos="7637400" algn="l"/>
                <a:tab pos="8086679" algn="l"/>
                <a:tab pos="8535959" algn="l"/>
                <a:tab pos="8985240" algn="l"/>
                <a:tab pos="9434160" algn="l"/>
                <a:tab pos="9883440" algn="l"/>
                <a:tab pos="10332719" algn="l"/>
                <a:tab pos="10782000" algn="l"/>
              </a:tabLst>
              <a:defRPr lang="en-GB" sz="20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34"/>
                <a:ea typeface="WenQuanYi Zen Hei" pitchFamily="2"/>
                <a:cs typeface="WenQuanYi Zen Hei" pitchFamily="2"/>
              </a:defRPr>
            </a:lvl9pPr>
          </a:lstStyle>
          <a:p>
            <a:pPr marL="0" lvl="0" indent="0">
              <a:buFont typeface="Wingdings" pitchFamily="2" charset="2"/>
              <a:buChar char="§"/>
            </a:pPr>
            <a:r>
              <a:rPr lang="en-US" sz="1600" dirty="0" smtClean="0"/>
              <a:t>Variants predicted to severely affect the function of human protein coding genes known as loss-of-function (LOF) variants were thought:</a:t>
            </a:r>
          </a:p>
          <a:p>
            <a:pPr marL="400320" lvl="2" indent="0">
              <a:buClr>
                <a:srgbClr val="008000"/>
              </a:buClr>
              <a:buFont typeface="Wingdings" pitchFamily="2" charset="2"/>
              <a:buChar char="§"/>
            </a:pPr>
            <a:r>
              <a:rPr lang="en-US" sz="1600" dirty="0" smtClean="0"/>
              <a:t>To have a potential deleterious effect</a:t>
            </a:r>
          </a:p>
          <a:p>
            <a:pPr marL="400320" lvl="2" indent="0">
              <a:buClr>
                <a:srgbClr val="008000"/>
              </a:buClr>
              <a:buFont typeface="Wingdings" pitchFamily="2" charset="2"/>
              <a:buChar char="§"/>
            </a:pPr>
            <a:r>
              <a:rPr lang="en-US" sz="1600" dirty="0" smtClean="0"/>
              <a:t>To be associated to severe Mendelian disease</a:t>
            </a:r>
          </a:p>
          <a:p>
            <a:pPr marL="400320" lvl="2" indent="0">
              <a:buClr>
                <a:srgbClr val="008000"/>
              </a:buClr>
              <a:buFont typeface="Wingdings" pitchFamily="2" charset="2"/>
              <a:buChar char="§"/>
            </a:pPr>
            <a:endParaRPr lang="en-US" sz="1600" dirty="0" smtClean="0"/>
          </a:p>
          <a:p>
            <a:pPr marL="0" lvl="0" indent="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 dirty="0" smtClean="0"/>
              <a:t>However, an unexpectedly large number of LOF variants  have been found in the genomes of apparently healthy individuals:  </a:t>
            </a:r>
            <a:r>
              <a:rPr lang="en-US" sz="1600" dirty="0"/>
              <a:t>281-515 missense substitutions per individual, 40-85 of them in homozygous state and predicted to be highly </a:t>
            </a:r>
            <a:r>
              <a:rPr lang="en-US" sz="1600" dirty="0" smtClean="0"/>
              <a:t>damaging.</a:t>
            </a:r>
          </a:p>
          <a:p>
            <a:pPr marL="0" lvl="0" indent="0"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600" dirty="0" smtClean="0"/>
              <a:t>A similar proportion was observed in </a:t>
            </a:r>
            <a:r>
              <a:rPr lang="en-US" sz="1600" dirty="0" err="1" smtClean="0"/>
              <a:t>miRNAs</a:t>
            </a:r>
            <a:r>
              <a:rPr lang="en-US" sz="1600" dirty="0" smtClean="0"/>
              <a:t> and possibly affect to any functional element in the genome </a:t>
            </a:r>
          </a:p>
        </p:txBody>
      </p:sp>
      <p:pic>
        <p:nvPicPr>
          <p:cNvPr id="4" name="3 Imagen" descr="gm_mirn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2093" y="4221097"/>
            <a:ext cx="3655791" cy="1328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4 CuadroTexto"/>
          <p:cNvSpPr txBox="1"/>
          <p:nvPr/>
        </p:nvSpPr>
        <p:spPr>
          <a:xfrm>
            <a:off x="463724" y="5949280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Such apparently deleterious mutation must be first detected and then distinguished from real pathological mutations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89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1 Título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Moreover, even Mendelian genes can be elusive.</a:t>
            </a:r>
            <a:b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Intuitive belief: multiple family information should help</a:t>
            </a:r>
          </a:p>
        </p:txBody>
      </p:sp>
      <p:pic>
        <p:nvPicPr>
          <p:cNvPr id="32771" name="Picture 5"/>
          <p:cNvPicPr>
            <a:picLocks noChangeAspect="1" noChangeArrowheads="1"/>
          </p:cNvPicPr>
          <p:nvPr/>
        </p:nvPicPr>
        <p:blipFill>
          <a:blip r:embed="rId2" cstate="print"/>
          <a:srcRect l="18108" t="25587" r="9467" b="6955"/>
          <a:stretch>
            <a:fillRect/>
          </a:stretch>
        </p:blipFill>
        <p:spPr bwMode="auto">
          <a:xfrm>
            <a:off x="2484439" y="1557338"/>
            <a:ext cx="17272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6"/>
          <p:cNvPicPr>
            <a:picLocks noChangeAspect="1" noChangeArrowheads="1"/>
          </p:cNvPicPr>
          <p:nvPr/>
        </p:nvPicPr>
        <p:blipFill>
          <a:blip r:embed="rId3" cstate="print"/>
          <a:srcRect l="8353" t="26151" r="8112" b="7285"/>
          <a:stretch>
            <a:fillRect/>
          </a:stretch>
        </p:blipFill>
        <p:spPr bwMode="auto">
          <a:xfrm>
            <a:off x="3995740" y="1628784"/>
            <a:ext cx="2879725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3" name="Picture 8"/>
          <p:cNvPicPr>
            <a:picLocks noChangeAspect="1" noChangeArrowheads="1"/>
          </p:cNvPicPr>
          <p:nvPr/>
        </p:nvPicPr>
        <p:blipFill>
          <a:blip r:embed="rId4" cstate="print"/>
          <a:srcRect l="10500" t="46223" r="16000"/>
          <a:stretch>
            <a:fillRect/>
          </a:stretch>
        </p:blipFill>
        <p:spPr bwMode="auto">
          <a:xfrm>
            <a:off x="6732591" y="1628784"/>
            <a:ext cx="1511300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9"/>
          <p:cNvPicPr>
            <a:picLocks noChangeAspect="1" noChangeArrowheads="1"/>
          </p:cNvPicPr>
          <p:nvPr/>
        </p:nvPicPr>
        <p:blipFill>
          <a:blip r:embed="rId5" cstate="print"/>
          <a:srcRect t="30905" r="8151" b="9662"/>
          <a:stretch>
            <a:fillRect/>
          </a:stretch>
        </p:blipFill>
        <p:spPr bwMode="auto">
          <a:xfrm>
            <a:off x="1403353" y="1628777"/>
            <a:ext cx="1198563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17 Grupo"/>
          <p:cNvGrpSpPr>
            <a:grpSpLocks/>
          </p:cNvGrpSpPr>
          <p:nvPr/>
        </p:nvGrpSpPr>
        <p:grpSpPr bwMode="auto">
          <a:xfrm>
            <a:off x="323849" y="1628775"/>
            <a:ext cx="1085851" cy="1106488"/>
            <a:chOff x="323528" y="1628800"/>
            <a:chExt cx="1086121" cy="1106305"/>
          </a:xfrm>
        </p:grpSpPr>
        <p:grpSp>
          <p:nvGrpSpPr>
            <p:cNvPr id="3" name="15 Grupo"/>
            <p:cNvGrpSpPr>
              <a:grpSpLocks/>
            </p:cNvGrpSpPr>
            <p:nvPr/>
          </p:nvGrpSpPr>
          <p:grpSpPr bwMode="auto">
            <a:xfrm>
              <a:off x="323528" y="1628800"/>
              <a:ext cx="1086121" cy="1106305"/>
              <a:chOff x="1541663" y="1772816"/>
              <a:chExt cx="1086121" cy="1106305"/>
            </a:xfrm>
          </p:grpSpPr>
          <p:pic>
            <p:nvPicPr>
              <p:cNvPr id="32817" name="Picture 1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6554" t="33414" r="22746" b="16466"/>
              <a:stretch>
                <a:fillRect/>
              </a:stretch>
            </p:blipFill>
            <p:spPr bwMode="auto">
              <a:xfrm>
                <a:off x="1541663" y="1772816"/>
                <a:ext cx="1014113" cy="11063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" name="14 Rectángulo"/>
              <p:cNvSpPr/>
              <p:nvPr/>
            </p:nvSpPr>
            <p:spPr>
              <a:xfrm>
                <a:off x="2483286" y="2348984"/>
                <a:ext cx="144498" cy="3603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defRPr/>
                </a:pPr>
                <a:endParaRPr lang="es-ES" sz="2400" b="1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16 Rectángulo"/>
            <p:cNvSpPr/>
            <p:nvPr/>
          </p:nvSpPr>
          <p:spPr>
            <a:xfrm>
              <a:off x="1115889" y="2349406"/>
              <a:ext cx="144498" cy="142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s-ES" sz="2400" b="1">
                <a:solidFill>
                  <a:srgbClr val="FFFFFF"/>
                </a:solidFill>
              </a:endParaRPr>
            </a:p>
          </p:txBody>
        </p:sp>
      </p:grpSp>
      <p:pic>
        <p:nvPicPr>
          <p:cNvPr id="32776" name="Picture 7"/>
          <p:cNvPicPr>
            <a:picLocks noChangeAspect="1" noChangeArrowheads="1"/>
          </p:cNvPicPr>
          <p:nvPr/>
        </p:nvPicPr>
        <p:blipFill>
          <a:blip r:embed="rId7" cstate="print"/>
          <a:srcRect l="6847" t="28987" r="5872" b="13039"/>
          <a:stretch>
            <a:fillRect/>
          </a:stretch>
        </p:blipFill>
        <p:spPr bwMode="auto">
          <a:xfrm>
            <a:off x="250828" y="2751147"/>
            <a:ext cx="2665413" cy="125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9" name="18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961661"/>
              </p:ext>
            </p:extLst>
          </p:nvPr>
        </p:nvGraphicFramePr>
        <p:xfrm>
          <a:off x="1187462" y="4005064"/>
          <a:ext cx="6408713" cy="202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0943"/>
                <a:gridCol w="726295"/>
                <a:gridCol w="726295"/>
                <a:gridCol w="726295"/>
                <a:gridCol w="726295"/>
                <a:gridCol w="726295"/>
                <a:gridCol w="726295"/>
              </a:tblGrid>
              <a:tr h="370840">
                <a:tc>
                  <a:txBody>
                    <a:bodyPr/>
                    <a:lstStyle/>
                    <a:p>
                      <a:endParaRPr lang="en-US" sz="1800" noProof="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800" noProof="0" dirty="0" smtClean="0"/>
                        <a:t>Families</a:t>
                      </a:r>
                      <a:endParaRPr lang="en-US" sz="1800" noProof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1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2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3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4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5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6</a:t>
                      </a:r>
                      <a:endParaRPr lang="en-US" sz="1800" noProof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Variants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3403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82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4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0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0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0</a:t>
                      </a:r>
                      <a:endParaRPr lang="en-US" sz="1800" noProof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40080">
                <a:tc>
                  <a:txBody>
                    <a:bodyPr/>
                    <a:lstStyle/>
                    <a:p>
                      <a:r>
                        <a:rPr lang="en-US" sz="1800" noProof="0" smtClean="0"/>
                        <a:t>Genes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2560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331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35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8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smtClean="0"/>
                        <a:t>1</a:t>
                      </a:r>
                      <a:endParaRPr lang="en-US" sz="18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noProof="0" dirty="0" smtClean="0"/>
                        <a:t>0</a:t>
                      </a:r>
                      <a:endParaRPr lang="en-US" sz="18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814" name="19 CuadroTexto"/>
          <p:cNvSpPr txBox="1">
            <a:spLocks noChangeArrowheads="1"/>
          </p:cNvSpPr>
          <p:nvPr/>
        </p:nvSpPr>
        <p:spPr bwMode="auto">
          <a:xfrm>
            <a:off x="467877" y="6064259"/>
            <a:ext cx="80645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b="1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+mn-cs"/>
              </a:rPr>
              <a:t>Observation: this is not always true, not even in cases of Mendelian diseases </a:t>
            </a:r>
          </a:p>
        </p:txBody>
      </p:sp>
    </p:spTree>
    <p:extLst>
      <p:ext uri="{BB962C8B-B14F-4D97-AF65-F5344CB8AC3E}">
        <p14:creationId xmlns:p14="http://schemas.microsoft.com/office/powerpoint/2010/main" val="297307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136904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single-gene approach realistic? 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easily detect disease-related variants?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70783" y="1988849"/>
            <a:ext cx="7993260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hangingPunct="0">
              <a:spcAft>
                <a:spcPts val="1200"/>
              </a:spcAft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There are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several problems</a:t>
            </a: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:</a:t>
            </a:r>
          </a:p>
          <a:p>
            <a:pPr marL="514350" indent="-514350" eaLnBrk="0" hangingPunct="0">
              <a:spcAft>
                <a:spcPts val="1200"/>
              </a:spcAft>
              <a:buFontTx/>
              <a:buAutoNum type="alphaLcParenR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Interrogating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60Mb </a:t>
            </a: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sites (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3000 Mb in genomes) produces </a:t>
            </a: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too many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variants. A </a:t>
            </a:r>
            <a:r>
              <a:rPr lang="en-US" sz="200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large number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of these segregating with our experimental design</a:t>
            </a:r>
          </a:p>
          <a:p>
            <a:pPr marL="514350" indent="-514350" eaLnBrk="0" hangingPunct="0">
              <a:spcAft>
                <a:spcPts val="1200"/>
              </a:spcAft>
              <a:buFontTx/>
              <a:buAutoNum type="alphaLcParenR"/>
              <a:defRPr/>
            </a:pP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There is a non-negligible amount of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apparently deleterious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variants that (apparently) has no pathologic effect</a:t>
            </a:r>
            <a:endParaRPr lang="en-US" sz="2000" dirty="0">
              <a:solidFill>
                <a:srgbClr val="000000"/>
              </a:solidFill>
              <a:ea typeface="ＭＳ Ｐゴシック" pitchFamily="34" charset="-128"/>
              <a:cs typeface="+mn-cs"/>
            </a:endParaRPr>
          </a:p>
          <a:p>
            <a:pPr marL="514350" indent="-514350" eaLnBrk="0" hangingPunct="0">
              <a:spcAft>
                <a:spcPts val="1200"/>
              </a:spcAft>
              <a:buFontTx/>
              <a:buAutoNum type="alphaLcParenR"/>
              <a:defRPr/>
            </a:pP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In many cases we are not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targeting rare </a:t>
            </a: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but </a:t>
            </a:r>
            <a:r>
              <a:rPr lang="en-US" sz="2000" b="1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common</a:t>
            </a:r>
            <a:r>
              <a:rPr lang="en-US" sz="2000" dirty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variants (which occur in normal population)</a:t>
            </a:r>
          </a:p>
          <a:p>
            <a:pPr marL="514350" indent="-514350" eaLnBrk="0" hangingPunct="0">
              <a:spcAft>
                <a:spcPts val="1200"/>
              </a:spcAft>
              <a:buFontTx/>
              <a:buAutoNum type="alphaLcParenR"/>
              <a:defRPr/>
            </a:pP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In many cases only one variant does not explain the disease but rather a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combination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 of them (epistasis)</a:t>
            </a:r>
          </a:p>
          <a:p>
            <a:pPr marL="514350" indent="-514350" eaLnBrk="0" hangingPunct="0">
              <a:spcAft>
                <a:spcPts val="1200"/>
              </a:spcAft>
              <a:buFontTx/>
              <a:buAutoNum type="alphaLcParenR"/>
              <a:defRPr/>
            </a:pP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Consequently, the few individual variants found associated to the disease usually account for a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small portion </a:t>
            </a:r>
            <a:r>
              <a:rPr lang="en-US" sz="2000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of the trait </a:t>
            </a:r>
            <a:r>
              <a:rPr lang="en-US" sz="2000" b="1" dirty="0" smtClean="0">
                <a:solidFill>
                  <a:srgbClr val="000000"/>
                </a:solidFill>
                <a:ea typeface="ＭＳ Ｐゴシック" pitchFamily="34" charset="-128"/>
                <a:cs typeface="+mn-cs"/>
              </a:rPr>
              <a:t>heritability</a:t>
            </a:r>
            <a:endParaRPr lang="en-US" sz="2000" b="1" dirty="0">
              <a:solidFill>
                <a:srgbClr val="000000"/>
              </a:solidFill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4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8" t="10572" r="32857" b="14190"/>
          <a:stretch/>
        </p:blipFill>
        <p:spPr bwMode="auto">
          <a:xfrm>
            <a:off x="3825242" y="2713187"/>
            <a:ext cx="5070815" cy="410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3501008"/>
            <a:ext cx="3168352" cy="283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711338" y="1289581"/>
            <a:ext cx="6390567" cy="18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6 CuadroTexto"/>
          <p:cNvSpPr txBox="1">
            <a:spLocks noChangeArrowheads="1"/>
          </p:cNvSpPr>
          <p:nvPr/>
        </p:nvSpPr>
        <p:spPr bwMode="auto">
          <a:xfrm>
            <a:off x="50527" y="1605280"/>
            <a:ext cx="269591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How to explain missing</a:t>
            </a:r>
            <a:r>
              <a:rPr kumimoji="0" lang="en-US" sz="2000" b="1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heritability?</a:t>
            </a:r>
            <a:endParaRPr kumimoji="0" lang="en-US" sz="2000" b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Rare Variants</a:t>
            </a:r>
            <a:r>
              <a:rPr kumimoji="0" lang="en-US" sz="2000" b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rare CNVs, epigenetics or.. </a:t>
            </a:r>
            <a:r>
              <a:rPr kumimoji="0" lang="en-US" sz="2000" b="1" u="none" strike="noStrike" kern="0" cap="none" spc="0" normalizeH="0" baseline="0" noProof="0" dirty="0" err="1" smtClean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</a:rPr>
              <a:t>epistatic</a:t>
            </a:r>
            <a:r>
              <a:rPr kumimoji="0" lang="en-US" sz="2000" b="1" u="none" strike="noStrike" kern="0" cap="none" spc="0" normalizeH="0" baseline="0" noProof="0" dirty="0" smtClean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</a:rPr>
              <a:t> effects</a:t>
            </a:r>
            <a:r>
              <a:rPr kumimoji="0" lang="en-US" sz="2000" b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?</a:t>
            </a:r>
            <a:endParaRPr kumimoji="0" lang="en-US" sz="2200" b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2699792" y="2420888"/>
            <a:ext cx="5400600" cy="21602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 redondeado"/>
          <p:cNvSpPr/>
          <p:nvPr/>
        </p:nvSpPr>
        <p:spPr>
          <a:xfrm>
            <a:off x="4139952" y="5373216"/>
            <a:ext cx="2016224" cy="576064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7380312" y="2348889"/>
            <a:ext cx="360040" cy="36430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5496427" y="5631169"/>
            <a:ext cx="360040" cy="36430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10 Conector recto de flecha"/>
          <p:cNvCxnSpPr>
            <a:stCxn id="7" idx="3"/>
            <a:endCxn id="10" idx="7"/>
          </p:cNvCxnSpPr>
          <p:nvPr/>
        </p:nvCxnSpPr>
        <p:spPr>
          <a:xfrm flipH="1">
            <a:off x="5803741" y="2659844"/>
            <a:ext cx="1629299" cy="3024677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9524" y="146572"/>
            <a:ext cx="9093485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heritability missing or are we looking at the wrong place?</a:t>
            </a:r>
            <a:endParaRPr lang="es-E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6732240" y="5157201"/>
            <a:ext cx="2163805" cy="1015663"/>
          </a:xfrm>
          <a:prstGeom prst="rect">
            <a:avLst/>
          </a:prstGeom>
          <a:solidFill>
            <a:srgbClr val="FFFFFF">
              <a:alpha val="43137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At the end, most of the heritability was there…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9612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crossroad: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detection power of genomic technologies can be increased?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32856"/>
            <a:ext cx="2952328" cy="2347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86" y="2139645"/>
            <a:ext cx="2808312" cy="2234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Llamada de flecha izquierda y derecha"/>
          <p:cNvSpPr/>
          <p:nvPr/>
        </p:nvSpPr>
        <p:spPr>
          <a:xfrm>
            <a:off x="3160958" y="2521742"/>
            <a:ext cx="2952328" cy="1569861"/>
          </a:xfrm>
          <a:prstGeom prst="left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There are two (non mutually exclusive) ways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94410" y="4797152"/>
            <a:ext cx="4342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Scaling up: by increasing sample size.</a:t>
            </a:r>
          </a:p>
          <a:p>
            <a:r>
              <a:rPr lang="en-US" dirty="0" smtClean="0"/>
              <a:t>It is known that larger size allows detecting more individual gene (biomarker) associations.</a:t>
            </a:r>
          </a:p>
          <a:p>
            <a:r>
              <a:rPr lang="en-US" u="sng" dirty="0" smtClean="0"/>
              <a:t>Limitations</a:t>
            </a:r>
            <a:r>
              <a:rPr lang="en-US" dirty="0" smtClean="0"/>
              <a:t>: Budget, patients availability and the own nature of the disease.</a:t>
            </a:r>
            <a:endParaRPr lang="en-US" dirty="0"/>
          </a:p>
        </p:txBody>
      </p:sp>
      <p:sp>
        <p:nvSpPr>
          <p:cNvPr id="6" name="5 CuadroTexto"/>
          <p:cNvSpPr txBox="1"/>
          <p:nvPr/>
        </p:nvSpPr>
        <p:spPr>
          <a:xfrm>
            <a:off x="4860032" y="4826675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Changing the  perspective: systems approach to understand variation</a:t>
            </a:r>
          </a:p>
          <a:p>
            <a:r>
              <a:rPr lang="en-US" dirty="0" smtClean="0"/>
              <a:t>Interactions, multigenicity can be better detected and the role of variants understood in the context of disease mechanism.</a:t>
            </a:r>
          </a:p>
          <a:p>
            <a:r>
              <a:rPr lang="en-US" u="sng" dirty="0" smtClean="0"/>
              <a:t>Limitations</a:t>
            </a:r>
            <a:r>
              <a:rPr lang="en-US" dirty="0" smtClean="0"/>
              <a:t>: Available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9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Modular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nature of human genetic diseases 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95536" y="1855852"/>
            <a:ext cx="8136904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With the development of </a:t>
            </a:r>
            <a:r>
              <a:rPr lang="en-US" sz="2400" b="1" dirty="0">
                <a:solidFill>
                  <a:srgbClr val="000000"/>
                </a:solidFill>
              </a:rPr>
              <a:t>systems biology</a:t>
            </a:r>
            <a:r>
              <a:rPr lang="en-US" sz="2400" dirty="0">
                <a:solidFill>
                  <a:srgbClr val="000000"/>
                </a:solidFill>
              </a:rPr>
              <a:t>, studies </a:t>
            </a:r>
            <a:r>
              <a:rPr lang="en-US" sz="2400" dirty="0" smtClean="0">
                <a:solidFill>
                  <a:srgbClr val="000000"/>
                </a:solidFill>
              </a:rPr>
              <a:t>have shown </a:t>
            </a:r>
            <a:r>
              <a:rPr lang="en-US" sz="2400" dirty="0">
                <a:solidFill>
                  <a:srgbClr val="000000"/>
                </a:solidFill>
              </a:rPr>
              <a:t>that phenotypically similar diseases are often caused </a:t>
            </a:r>
            <a:r>
              <a:rPr lang="en-US" sz="2400" dirty="0" smtClean="0">
                <a:solidFill>
                  <a:srgbClr val="000000"/>
                </a:solidFill>
              </a:rPr>
              <a:t>by </a:t>
            </a:r>
            <a:r>
              <a:rPr lang="en-US" sz="2400" b="1" dirty="0" smtClean="0">
                <a:solidFill>
                  <a:srgbClr val="000000"/>
                </a:solidFill>
              </a:rPr>
              <a:t>functionally </a:t>
            </a:r>
            <a:r>
              <a:rPr lang="en-US" sz="2400" b="1" dirty="0">
                <a:solidFill>
                  <a:srgbClr val="000000"/>
                </a:solidFill>
              </a:rPr>
              <a:t>related genes</a:t>
            </a:r>
            <a:r>
              <a:rPr lang="en-US" sz="2400" dirty="0">
                <a:solidFill>
                  <a:srgbClr val="000000"/>
                </a:solidFill>
              </a:rPr>
              <a:t>, being referred to as the </a:t>
            </a:r>
            <a:r>
              <a:rPr lang="en-US" sz="2400" b="1" dirty="0" smtClean="0">
                <a:solidFill>
                  <a:srgbClr val="000000"/>
                </a:solidFill>
              </a:rPr>
              <a:t>modular nature </a:t>
            </a:r>
            <a:r>
              <a:rPr lang="en-US" sz="2400" b="1" dirty="0">
                <a:solidFill>
                  <a:srgbClr val="000000"/>
                </a:solidFill>
              </a:rPr>
              <a:t>of human genetic diseases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Oti</a:t>
            </a:r>
            <a:r>
              <a:rPr lang="en-US" sz="2400" dirty="0">
                <a:solidFill>
                  <a:srgbClr val="000000"/>
                </a:solidFill>
              </a:rPr>
              <a:t> and Brunner, 2007; </a:t>
            </a:r>
            <a:r>
              <a:rPr lang="en-US" sz="2400" dirty="0" err="1" smtClean="0">
                <a:solidFill>
                  <a:srgbClr val="000000"/>
                </a:solidFill>
              </a:rPr>
              <a:t>Oti</a:t>
            </a:r>
            <a:r>
              <a:rPr lang="en-US" sz="2400" dirty="0" smtClean="0">
                <a:solidFill>
                  <a:srgbClr val="000000"/>
                </a:solidFill>
              </a:rPr>
              <a:t> et </a:t>
            </a:r>
            <a:r>
              <a:rPr lang="en-US" sz="2400" dirty="0">
                <a:solidFill>
                  <a:srgbClr val="000000"/>
                </a:solidFill>
              </a:rPr>
              <a:t>al, 2008).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This modularity </a:t>
            </a:r>
            <a:r>
              <a:rPr lang="en-US" sz="2400" dirty="0">
                <a:solidFill>
                  <a:srgbClr val="000000"/>
                </a:solidFill>
              </a:rPr>
              <a:t>suggests </a:t>
            </a:r>
            <a:r>
              <a:rPr lang="en-US" sz="2400" dirty="0" smtClean="0">
                <a:solidFill>
                  <a:srgbClr val="000000"/>
                </a:solidFill>
              </a:rPr>
              <a:t>that </a:t>
            </a:r>
            <a:r>
              <a:rPr lang="en-US" sz="2400" b="1" dirty="0" smtClean="0">
                <a:solidFill>
                  <a:srgbClr val="000000"/>
                </a:solidFill>
              </a:rPr>
              <a:t>causative </a:t>
            </a:r>
            <a:r>
              <a:rPr lang="en-US" sz="2400" b="1" dirty="0">
                <a:solidFill>
                  <a:srgbClr val="000000"/>
                </a:solidFill>
              </a:rPr>
              <a:t>genes </a:t>
            </a:r>
            <a:r>
              <a:rPr lang="en-US" sz="2400" dirty="0">
                <a:solidFill>
                  <a:srgbClr val="000000"/>
                </a:solidFill>
              </a:rPr>
              <a:t>for the same or phenotypically </a:t>
            </a:r>
            <a:r>
              <a:rPr lang="en-US" sz="2400" dirty="0" smtClean="0">
                <a:solidFill>
                  <a:srgbClr val="000000"/>
                </a:solidFill>
              </a:rPr>
              <a:t>similar diseases </a:t>
            </a:r>
            <a:r>
              <a:rPr lang="en-US" sz="2400" dirty="0">
                <a:solidFill>
                  <a:srgbClr val="000000"/>
                </a:solidFill>
              </a:rPr>
              <a:t>may generally reside in the same </a:t>
            </a:r>
            <a:r>
              <a:rPr lang="en-US" sz="2400" b="1" dirty="0">
                <a:solidFill>
                  <a:srgbClr val="000000"/>
                </a:solidFill>
              </a:rPr>
              <a:t>biological module</a:t>
            </a:r>
            <a:r>
              <a:rPr lang="en-US" sz="2400" dirty="0" smtClean="0">
                <a:solidFill>
                  <a:srgbClr val="000000"/>
                </a:solidFill>
              </a:rPr>
              <a:t>, either </a:t>
            </a: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b="1" dirty="0">
                <a:solidFill>
                  <a:srgbClr val="000000"/>
                </a:solidFill>
              </a:rPr>
              <a:t>protein complex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400" dirty="0" err="1">
                <a:solidFill>
                  <a:srgbClr val="000000"/>
                </a:solidFill>
              </a:rPr>
              <a:t>Lage</a:t>
            </a:r>
            <a:r>
              <a:rPr lang="en-US" sz="2400" dirty="0">
                <a:solidFill>
                  <a:srgbClr val="000000"/>
                </a:solidFill>
              </a:rPr>
              <a:t> et al, 2007), a </a:t>
            </a:r>
            <a:r>
              <a:rPr lang="en-US" sz="2400" b="1" dirty="0" smtClean="0">
                <a:solidFill>
                  <a:srgbClr val="000000"/>
                </a:solidFill>
              </a:rPr>
              <a:t>sub-network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of protein interactions (Lim et al, 2006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r>
              <a:rPr lang="en-US" sz="2400" dirty="0">
                <a:solidFill>
                  <a:srgbClr val="000000"/>
                </a:solidFill>
              </a:rPr>
              <a:t> , </a:t>
            </a:r>
            <a:r>
              <a:rPr lang="en-US" sz="2400" dirty="0" smtClean="0">
                <a:solidFill>
                  <a:srgbClr val="000000"/>
                </a:solidFill>
              </a:rPr>
              <a:t>or a </a:t>
            </a:r>
            <a:r>
              <a:rPr lang="en-US" sz="2400" b="1" dirty="0">
                <a:solidFill>
                  <a:srgbClr val="000000"/>
                </a:solidFill>
              </a:rPr>
              <a:t>pathway</a:t>
            </a:r>
            <a:r>
              <a:rPr lang="en-US" sz="2400" dirty="0">
                <a:solidFill>
                  <a:srgbClr val="000000"/>
                </a:solidFill>
              </a:rPr>
              <a:t> (</a:t>
            </a:r>
            <a:r>
              <a:rPr lang="en-US" sz="2400" dirty="0" smtClean="0">
                <a:solidFill>
                  <a:srgbClr val="000000"/>
                </a:solidFill>
              </a:rPr>
              <a:t>Wood et </a:t>
            </a:r>
            <a:r>
              <a:rPr lang="en-US" sz="2400" dirty="0">
                <a:solidFill>
                  <a:srgbClr val="000000"/>
                </a:solidFill>
              </a:rPr>
              <a:t>al, 2007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524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25" y="0"/>
            <a:ext cx="8678156" cy="11430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 inspired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systems biology can help in detecting causal genes 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1785947"/>
            <a:ext cx="4125912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63 CuadroTexto"/>
          <p:cNvSpPr txBox="1">
            <a:spLocks noChangeArrowheads="1"/>
          </p:cNvSpPr>
          <p:nvPr/>
        </p:nvSpPr>
        <p:spPr bwMode="auto">
          <a:xfrm>
            <a:off x="0" y="4786313"/>
            <a:ext cx="9144000" cy="218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90" tIns="45697" rIns="91390" bIns="45697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Affected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cases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in complex diseases will be a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heterogeneous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population with different mutations (or combinations).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Many cases and controls are needed to obtain significant associations.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The only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common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element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is the (know or 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unknown)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pathway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 </a:t>
            </a:r>
            <a:r>
              <a:rPr lang="en-US" sz="2000" b="1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affected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. 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2400" b="1" dirty="0" smtClean="0">
                <a:solidFill>
                  <a:srgbClr val="6600FF"/>
                </a:solidFill>
                <a:latin typeface="Arial"/>
                <a:ea typeface="ＭＳ Ｐゴシック" pitchFamily="34" charset="-128"/>
              </a:rPr>
              <a:t>Disease understood as the failure of a functional module</a:t>
            </a:r>
          </a:p>
        </p:txBody>
      </p:sp>
      <p:grpSp>
        <p:nvGrpSpPr>
          <p:cNvPr id="2" name="94 Grupo"/>
          <p:cNvGrpSpPr>
            <a:grpSpLocks/>
          </p:cNvGrpSpPr>
          <p:nvPr/>
        </p:nvGrpSpPr>
        <p:grpSpPr bwMode="auto">
          <a:xfrm>
            <a:off x="2928940" y="1214438"/>
            <a:ext cx="5572125" cy="3571875"/>
            <a:chOff x="2928938" y="1214438"/>
            <a:chExt cx="5572125" cy="3571884"/>
          </a:xfrm>
        </p:grpSpPr>
        <p:cxnSp>
          <p:nvCxnSpPr>
            <p:cNvPr id="84" name="83 Conector recto de flecha"/>
            <p:cNvCxnSpPr/>
            <p:nvPr/>
          </p:nvCxnSpPr>
          <p:spPr>
            <a:xfrm rot="10800000" flipV="1">
              <a:off x="3500438" y="2720979"/>
              <a:ext cx="2928937" cy="1365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92 Grupo"/>
            <p:cNvGrpSpPr>
              <a:grpSpLocks/>
            </p:cNvGrpSpPr>
            <p:nvPr/>
          </p:nvGrpSpPr>
          <p:grpSpPr bwMode="auto">
            <a:xfrm>
              <a:off x="6572250" y="1481138"/>
              <a:ext cx="733425" cy="1090612"/>
              <a:chOff x="6572233" y="1338263"/>
              <a:chExt cx="733425" cy="1090612"/>
            </a:xfrm>
          </p:grpSpPr>
          <p:grpSp>
            <p:nvGrpSpPr>
              <p:cNvPr id="4" name="21 Grupo"/>
              <p:cNvGrpSpPr>
                <a:grpSpLocks/>
              </p:cNvGrpSpPr>
              <p:nvPr/>
            </p:nvGrpSpPr>
            <p:grpSpPr bwMode="auto">
              <a:xfrm>
                <a:off x="6572233" y="13382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0" name="19 Elipse"/>
                <p:cNvSpPr/>
                <p:nvPr/>
              </p:nvSpPr>
              <p:spPr>
                <a:xfrm>
                  <a:off x="5357818" y="3357564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20 Cara sonriente"/>
                <p:cNvSpPr/>
                <p:nvPr/>
              </p:nvSpPr>
              <p:spPr>
                <a:xfrm>
                  <a:off x="5357818" y="2928935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22 Grupo"/>
              <p:cNvGrpSpPr>
                <a:grpSpLocks/>
              </p:cNvGrpSpPr>
              <p:nvPr/>
            </p:nvGrpSpPr>
            <p:grpSpPr bwMode="auto">
              <a:xfrm>
                <a:off x="6724633" y="14906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4" name="23 Elipse"/>
                <p:cNvSpPr/>
                <p:nvPr/>
              </p:nvSpPr>
              <p:spPr>
                <a:xfrm>
                  <a:off x="5357818" y="3357564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24 Cara sonriente"/>
                <p:cNvSpPr/>
                <p:nvPr/>
              </p:nvSpPr>
              <p:spPr>
                <a:xfrm>
                  <a:off x="5357818" y="2928935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" name="25 Grupo"/>
              <p:cNvGrpSpPr>
                <a:grpSpLocks/>
              </p:cNvGrpSpPr>
              <p:nvPr/>
            </p:nvGrpSpPr>
            <p:grpSpPr bwMode="auto">
              <a:xfrm>
                <a:off x="6877033" y="16430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7" name="26 Elipse"/>
                <p:cNvSpPr/>
                <p:nvPr/>
              </p:nvSpPr>
              <p:spPr>
                <a:xfrm>
                  <a:off x="5357818" y="3357565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27 Cara sonriente"/>
                <p:cNvSpPr/>
                <p:nvPr/>
              </p:nvSpPr>
              <p:spPr>
                <a:xfrm>
                  <a:off x="5357818" y="2928936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" name="64 Grupo"/>
            <p:cNvGrpSpPr/>
            <p:nvPr/>
          </p:nvGrpSpPr>
          <p:grpSpPr>
            <a:xfrm>
              <a:off x="6500826" y="3543304"/>
              <a:ext cx="885828" cy="1243018"/>
              <a:chOff x="6072198" y="3114676"/>
              <a:chExt cx="885828" cy="1243018"/>
            </a:xfrm>
            <a:solidFill>
              <a:srgbClr val="C00000"/>
            </a:solidFill>
          </p:grpSpPr>
          <p:grpSp>
            <p:nvGrpSpPr>
              <p:cNvPr id="8" name="34 Grupo"/>
              <p:cNvGrpSpPr/>
              <p:nvPr/>
            </p:nvGrpSpPr>
            <p:grpSpPr>
              <a:xfrm>
                <a:off x="6072198" y="31146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36" name="35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36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37 Grupo"/>
              <p:cNvGrpSpPr/>
              <p:nvPr/>
            </p:nvGrpSpPr>
            <p:grpSpPr>
              <a:xfrm>
                <a:off x="6224598" y="32670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39" name="38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39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40 Grupo"/>
              <p:cNvGrpSpPr/>
              <p:nvPr/>
            </p:nvGrpSpPr>
            <p:grpSpPr>
              <a:xfrm>
                <a:off x="6376998" y="34194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42" name="41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42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43 Grupo"/>
              <p:cNvGrpSpPr/>
              <p:nvPr/>
            </p:nvGrpSpPr>
            <p:grpSpPr>
              <a:xfrm>
                <a:off x="6529398" y="35718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45" name="44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45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48" name="47 Conector recto de flecha"/>
            <p:cNvCxnSpPr>
              <a:stCxn id="20" idx="1"/>
            </p:cNvCxnSpPr>
            <p:nvPr/>
          </p:nvCxnSpPr>
          <p:spPr>
            <a:xfrm rot="16200000" flipH="1" flipV="1">
              <a:off x="5656263" y="1020764"/>
              <a:ext cx="38100" cy="1920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51 Grupo"/>
            <p:cNvGrpSpPr>
              <a:grpSpLocks/>
            </p:cNvGrpSpPr>
            <p:nvPr/>
          </p:nvGrpSpPr>
          <p:grpSpPr bwMode="auto">
            <a:xfrm>
              <a:off x="4214813" y="3071813"/>
              <a:ext cx="428625" cy="357187"/>
              <a:chOff x="7072330" y="2214554"/>
              <a:chExt cx="428628" cy="357190"/>
            </a:xfrm>
          </p:grpSpPr>
          <p:cxnSp>
            <p:nvCxnSpPr>
              <p:cNvPr id="50" name="49 Conector recto"/>
              <p:cNvCxnSpPr/>
              <p:nvPr/>
            </p:nvCxnSpPr>
            <p:spPr>
              <a:xfrm>
                <a:off x="7072330" y="2214559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50 Conector recto"/>
              <p:cNvCxnSpPr/>
              <p:nvPr/>
            </p:nvCxnSpPr>
            <p:spPr>
              <a:xfrm flipH="1">
                <a:off x="7072330" y="2214559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52 Grupo"/>
            <p:cNvGrpSpPr>
              <a:grpSpLocks/>
            </p:cNvGrpSpPr>
            <p:nvPr/>
          </p:nvGrpSpPr>
          <p:grpSpPr bwMode="auto">
            <a:xfrm>
              <a:off x="4214813" y="1928813"/>
              <a:ext cx="428625" cy="357187"/>
              <a:chOff x="7072330" y="2214554"/>
              <a:chExt cx="428628" cy="357190"/>
            </a:xfrm>
          </p:grpSpPr>
          <p:cxnSp>
            <p:nvCxnSpPr>
              <p:cNvPr id="54" name="53 Conector recto"/>
              <p:cNvCxnSpPr/>
              <p:nvPr/>
            </p:nvCxnSpPr>
            <p:spPr>
              <a:xfrm>
                <a:off x="7072330" y="2214556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54 Conector recto"/>
              <p:cNvCxnSpPr/>
              <p:nvPr/>
            </p:nvCxnSpPr>
            <p:spPr>
              <a:xfrm flipH="1">
                <a:off x="7072330" y="2214556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56 Conector recto de flecha"/>
            <p:cNvCxnSpPr>
              <a:stCxn id="72" idx="2"/>
            </p:cNvCxnSpPr>
            <p:nvPr/>
          </p:nvCxnSpPr>
          <p:spPr>
            <a:xfrm rot="10800000" flipV="1">
              <a:off x="4643438" y="3006730"/>
              <a:ext cx="1785937" cy="2079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58 Conector recto de flecha"/>
            <p:cNvCxnSpPr/>
            <p:nvPr/>
          </p:nvCxnSpPr>
          <p:spPr>
            <a:xfrm rot="10800000">
              <a:off x="5143500" y="4143382"/>
              <a:ext cx="128587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59 Grupo"/>
            <p:cNvGrpSpPr>
              <a:grpSpLocks/>
            </p:cNvGrpSpPr>
            <p:nvPr/>
          </p:nvGrpSpPr>
          <p:grpSpPr bwMode="auto">
            <a:xfrm>
              <a:off x="4643438" y="4000500"/>
              <a:ext cx="428625" cy="357188"/>
              <a:chOff x="7072330" y="2214554"/>
              <a:chExt cx="428628" cy="357190"/>
            </a:xfrm>
          </p:grpSpPr>
          <p:cxnSp>
            <p:nvCxnSpPr>
              <p:cNvPr id="61" name="60 Conector recto"/>
              <p:cNvCxnSpPr/>
              <p:nvPr/>
            </p:nvCxnSpPr>
            <p:spPr>
              <a:xfrm>
                <a:off x="7072330" y="2214561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61 Conector recto"/>
              <p:cNvCxnSpPr/>
              <p:nvPr/>
            </p:nvCxnSpPr>
            <p:spPr>
              <a:xfrm flipH="1">
                <a:off x="7072330" y="2214561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64 Grupo"/>
            <p:cNvGrpSpPr>
              <a:grpSpLocks/>
            </p:cNvGrpSpPr>
            <p:nvPr/>
          </p:nvGrpSpPr>
          <p:grpSpPr bwMode="auto">
            <a:xfrm>
              <a:off x="2928938" y="2714625"/>
              <a:ext cx="428625" cy="357188"/>
              <a:chOff x="7072330" y="2214554"/>
              <a:chExt cx="428628" cy="357190"/>
            </a:xfrm>
          </p:grpSpPr>
          <p:cxnSp>
            <p:nvCxnSpPr>
              <p:cNvPr id="66" name="65 Conector recto"/>
              <p:cNvCxnSpPr/>
              <p:nvPr/>
            </p:nvCxnSpPr>
            <p:spPr>
              <a:xfrm>
                <a:off x="7072330" y="2214558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66 Conector recto"/>
              <p:cNvCxnSpPr/>
              <p:nvPr/>
            </p:nvCxnSpPr>
            <p:spPr>
              <a:xfrm flipH="1">
                <a:off x="7072330" y="2214558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59 Grupo"/>
            <p:cNvGrpSpPr>
              <a:grpSpLocks/>
            </p:cNvGrpSpPr>
            <p:nvPr/>
          </p:nvGrpSpPr>
          <p:grpSpPr bwMode="auto">
            <a:xfrm>
              <a:off x="6429375" y="2400300"/>
              <a:ext cx="885825" cy="1243013"/>
              <a:chOff x="6643702" y="1795450"/>
              <a:chExt cx="885828" cy="1243018"/>
            </a:xfrm>
          </p:grpSpPr>
          <p:grpSp>
            <p:nvGrpSpPr>
              <p:cNvPr id="17" name="70 Grupo"/>
              <p:cNvGrpSpPr/>
              <p:nvPr/>
            </p:nvGrpSpPr>
            <p:grpSpPr>
              <a:xfrm>
                <a:off x="6643702" y="17954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2" name="71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72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73 Grupo"/>
              <p:cNvGrpSpPr/>
              <p:nvPr/>
            </p:nvGrpSpPr>
            <p:grpSpPr>
              <a:xfrm>
                <a:off x="6796102" y="19478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5" name="74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75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76 Grupo"/>
              <p:cNvGrpSpPr/>
              <p:nvPr/>
            </p:nvGrpSpPr>
            <p:grpSpPr>
              <a:xfrm>
                <a:off x="6948502" y="21002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8" name="77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78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79 Grupo"/>
              <p:cNvGrpSpPr/>
              <p:nvPr/>
            </p:nvGrpSpPr>
            <p:grpSpPr>
              <a:xfrm>
                <a:off x="7100902" y="22526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81" name="80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81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0" hangingPunct="0">
                    <a:spcBef>
                      <a:spcPct val="50000"/>
                    </a:spcBef>
                    <a:defRPr/>
                  </a:pPr>
                  <a:endParaRPr lang="es-ES_tradnl" sz="2400" b="1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3819" name="94 CuadroTexto"/>
            <p:cNvSpPr txBox="1">
              <a:spLocks noChangeArrowheads="1"/>
            </p:cNvSpPr>
            <p:nvPr/>
          </p:nvSpPr>
          <p:spPr bwMode="auto">
            <a:xfrm>
              <a:off x="7143750" y="1214438"/>
              <a:ext cx="1357313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2400" b="1" dirty="0" smtClean="0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rPr>
                <a:t>Cases</a:t>
              </a:r>
            </a:p>
          </p:txBody>
        </p:sp>
        <p:grpSp>
          <p:nvGrpSpPr>
            <p:cNvPr id="23" name="59 Grupo"/>
            <p:cNvGrpSpPr>
              <a:grpSpLocks/>
            </p:cNvGrpSpPr>
            <p:nvPr/>
          </p:nvGrpSpPr>
          <p:grpSpPr bwMode="auto">
            <a:xfrm>
              <a:off x="3429000" y="4357688"/>
              <a:ext cx="428625" cy="357187"/>
              <a:chOff x="7072330" y="2214554"/>
              <a:chExt cx="428628" cy="357190"/>
            </a:xfrm>
          </p:grpSpPr>
          <p:cxnSp>
            <p:nvCxnSpPr>
              <p:cNvPr id="98" name="97 Conector recto"/>
              <p:cNvCxnSpPr/>
              <p:nvPr/>
            </p:nvCxnSpPr>
            <p:spPr>
              <a:xfrm>
                <a:off x="7072330" y="2214562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98 Conector recto"/>
              <p:cNvCxnSpPr/>
              <p:nvPr/>
            </p:nvCxnSpPr>
            <p:spPr>
              <a:xfrm flipH="1">
                <a:off x="7072330" y="2214562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100 Conector recto de flecha"/>
            <p:cNvCxnSpPr>
              <a:stCxn id="36" idx="2"/>
            </p:cNvCxnSpPr>
            <p:nvPr/>
          </p:nvCxnSpPr>
          <p:spPr>
            <a:xfrm rot="10800000" flipV="1">
              <a:off x="3857625" y="4151320"/>
              <a:ext cx="2643188" cy="3492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103 Conector recto de flecha"/>
            <p:cNvCxnSpPr>
              <a:stCxn id="20" idx="1"/>
            </p:cNvCxnSpPr>
            <p:nvPr/>
          </p:nvCxnSpPr>
          <p:spPr>
            <a:xfrm rot="16200000" flipH="1" flipV="1">
              <a:off x="4584699" y="735016"/>
              <a:ext cx="823915" cy="327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51 Grupo"/>
            <p:cNvGrpSpPr>
              <a:grpSpLocks/>
            </p:cNvGrpSpPr>
            <p:nvPr/>
          </p:nvGrpSpPr>
          <p:grpSpPr bwMode="auto">
            <a:xfrm>
              <a:off x="4786313" y="3500438"/>
              <a:ext cx="428625" cy="357187"/>
              <a:chOff x="7072330" y="2214554"/>
              <a:chExt cx="428628" cy="357190"/>
            </a:xfrm>
          </p:grpSpPr>
          <p:cxnSp>
            <p:nvCxnSpPr>
              <p:cNvPr id="108" name="107 Conector recto"/>
              <p:cNvCxnSpPr/>
              <p:nvPr/>
            </p:nvCxnSpPr>
            <p:spPr>
              <a:xfrm>
                <a:off x="7072330" y="2214560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08 Conector recto"/>
              <p:cNvCxnSpPr/>
              <p:nvPr/>
            </p:nvCxnSpPr>
            <p:spPr>
              <a:xfrm flipH="1">
                <a:off x="7072330" y="2214560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110 Conector recto de flecha"/>
            <p:cNvCxnSpPr>
              <a:stCxn id="72" idx="2"/>
            </p:cNvCxnSpPr>
            <p:nvPr/>
          </p:nvCxnSpPr>
          <p:spPr>
            <a:xfrm rot="10800000" flipV="1">
              <a:off x="5286375" y="3006730"/>
              <a:ext cx="1143000" cy="4937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92 Grupo"/>
          <p:cNvGrpSpPr>
            <a:grpSpLocks/>
          </p:cNvGrpSpPr>
          <p:nvPr/>
        </p:nvGrpSpPr>
        <p:grpSpPr bwMode="auto">
          <a:xfrm>
            <a:off x="214325" y="1143000"/>
            <a:ext cx="4071937" cy="2857500"/>
            <a:chOff x="214313" y="1143000"/>
            <a:chExt cx="4071937" cy="2857504"/>
          </a:xfrm>
        </p:grpSpPr>
        <p:grpSp>
          <p:nvGrpSpPr>
            <p:cNvPr id="32" name="28 Grupo"/>
            <p:cNvGrpSpPr/>
            <p:nvPr/>
          </p:nvGrpSpPr>
          <p:grpSpPr>
            <a:xfrm>
              <a:off x="428596" y="17859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0" name="2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3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31 Grupo"/>
            <p:cNvGrpSpPr/>
            <p:nvPr/>
          </p:nvGrpSpPr>
          <p:grpSpPr>
            <a:xfrm>
              <a:off x="580996" y="19383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3" name="32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33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31 Grupo"/>
            <p:cNvGrpSpPr/>
            <p:nvPr/>
          </p:nvGrpSpPr>
          <p:grpSpPr>
            <a:xfrm>
              <a:off x="733396" y="20907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69" name="68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6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31 Grupo"/>
            <p:cNvGrpSpPr/>
            <p:nvPr/>
          </p:nvGrpSpPr>
          <p:grpSpPr>
            <a:xfrm>
              <a:off x="885796" y="22431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74" name="73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76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31 Grupo"/>
            <p:cNvGrpSpPr/>
            <p:nvPr/>
          </p:nvGrpSpPr>
          <p:grpSpPr>
            <a:xfrm>
              <a:off x="357158" y="29098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83" name="82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84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31 Grupo"/>
            <p:cNvGrpSpPr/>
            <p:nvPr/>
          </p:nvGrpSpPr>
          <p:grpSpPr>
            <a:xfrm>
              <a:off x="509558" y="30622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87" name="86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87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31 Grupo"/>
            <p:cNvGrpSpPr/>
            <p:nvPr/>
          </p:nvGrpSpPr>
          <p:grpSpPr>
            <a:xfrm>
              <a:off x="661958" y="32146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90" name="8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9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endParaRPr lang="es-ES_tradnl" sz="24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806" name="93 CuadroTexto"/>
            <p:cNvSpPr txBox="1">
              <a:spLocks noChangeArrowheads="1"/>
            </p:cNvSpPr>
            <p:nvPr/>
          </p:nvSpPr>
          <p:spPr bwMode="auto">
            <a:xfrm>
              <a:off x="214313" y="1143000"/>
              <a:ext cx="1643063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2400" b="1" dirty="0" smtClean="0">
                  <a:solidFill>
                    <a:srgbClr val="000000"/>
                  </a:solidFill>
                  <a:latin typeface="Verdana" pitchFamily="34" charset="0"/>
                  <a:ea typeface="ＭＳ Ｐゴシック" pitchFamily="34" charset="-128"/>
                </a:rPr>
                <a:t>Controls</a:t>
              </a:r>
            </a:p>
          </p:txBody>
        </p:sp>
        <p:cxnSp>
          <p:nvCxnSpPr>
            <p:cNvPr id="117" name="116 Conector recto de flecha"/>
            <p:cNvCxnSpPr>
              <a:stCxn id="90" idx="6"/>
            </p:cNvCxnSpPr>
            <p:nvPr/>
          </p:nvCxnSpPr>
          <p:spPr>
            <a:xfrm flipV="1">
              <a:off x="1090613" y="3214691"/>
              <a:ext cx="3195637" cy="6080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88563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16" y="2196357"/>
            <a:ext cx="3102085" cy="287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660232" y="393414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Gene Ontology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51520" y="5746030"/>
            <a:ext cx="874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Gene Ontology </a:t>
            </a:r>
            <a:r>
              <a:rPr lang="en-US" dirty="0" smtClean="0">
                <a:solidFill>
                  <a:srgbClr val="000000"/>
                </a:solidFill>
              </a:rPr>
              <a:t>are </a:t>
            </a:r>
            <a:r>
              <a:rPr lang="en-US" b="1" dirty="0" smtClean="0">
                <a:solidFill>
                  <a:srgbClr val="000000"/>
                </a:solidFill>
              </a:rPr>
              <a:t>labels</a:t>
            </a:r>
            <a:r>
              <a:rPr lang="en-US" dirty="0" smtClean="0">
                <a:solidFill>
                  <a:srgbClr val="000000"/>
                </a:solidFill>
              </a:rPr>
              <a:t> to genes that describe, by means of a controlled vocabulary (ontology), the </a:t>
            </a:r>
            <a:r>
              <a:rPr lang="en-US" b="1" dirty="0" smtClean="0">
                <a:solidFill>
                  <a:srgbClr val="000000"/>
                </a:solidFill>
              </a:rPr>
              <a:t>functional role(s) </a:t>
            </a:r>
            <a:r>
              <a:rPr lang="en-US" dirty="0" smtClean="0">
                <a:solidFill>
                  <a:srgbClr val="000000"/>
                </a:solidFill>
              </a:rPr>
              <a:t>played by the genes in the cell.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A set of genes </a:t>
            </a:r>
            <a:r>
              <a:rPr lang="en-US" b="1" dirty="0" smtClean="0">
                <a:solidFill>
                  <a:srgbClr val="000000"/>
                </a:solidFill>
              </a:rPr>
              <a:t>sharing</a:t>
            </a:r>
            <a:r>
              <a:rPr lang="en-US" dirty="0" smtClean="0">
                <a:solidFill>
                  <a:srgbClr val="000000"/>
                </a:solidFill>
              </a:rPr>
              <a:t> a </a:t>
            </a:r>
            <a:r>
              <a:rPr lang="en-US" b="1" dirty="0" smtClean="0">
                <a:solidFill>
                  <a:srgbClr val="000000"/>
                </a:solidFill>
              </a:rPr>
              <a:t>GO</a:t>
            </a:r>
            <a:r>
              <a:rPr lang="en-US" dirty="0" smtClean="0">
                <a:solidFill>
                  <a:srgbClr val="000000"/>
                </a:solidFill>
              </a:rPr>
              <a:t> annotation can be considered a </a:t>
            </a:r>
            <a:r>
              <a:rPr lang="en-US" b="1" dirty="0" smtClean="0">
                <a:solidFill>
                  <a:srgbClr val="000000"/>
                </a:solidFill>
              </a:rPr>
              <a:t>functional module</a:t>
            </a:r>
            <a:r>
              <a:rPr lang="en-US" dirty="0" smtClean="0">
                <a:solidFill>
                  <a:srgbClr val="000000"/>
                </a:solidFill>
              </a:rPr>
              <a:t>.  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28 Imagen" descr="mutacionRE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55" y="2060848"/>
            <a:ext cx="186115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22" y="1484787"/>
            <a:ext cx="2469153" cy="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12386"/>
          <a:stretch/>
        </p:blipFill>
        <p:spPr bwMode="auto">
          <a:xfrm>
            <a:off x="312690" y="3668127"/>
            <a:ext cx="156708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01" y="4567095"/>
            <a:ext cx="1567433" cy="79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Flecha derecha"/>
          <p:cNvSpPr/>
          <p:nvPr/>
        </p:nvSpPr>
        <p:spPr>
          <a:xfrm rot="680840">
            <a:off x="3108765" y="2332852"/>
            <a:ext cx="2833170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Gene integrity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13 Flecha derecha"/>
          <p:cNvSpPr/>
          <p:nvPr/>
        </p:nvSpPr>
        <p:spPr>
          <a:xfrm rot="20693493">
            <a:off x="3048797" y="4017146"/>
            <a:ext cx="2792694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Gene activity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2312182" y="2258869"/>
            <a:ext cx="1179723" cy="95410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SNPs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WES/WGS</a:t>
            </a: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2093"/>
          <a:stretch/>
        </p:blipFill>
        <p:spPr bwMode="auto">
          <a:xfrm>
            <a:off x="1940017" y="3501008"/>
            <a:ext cx="74428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05338" y="4601419"/>
            <a:ext cx="1512168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Gene expression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4572000" y="3449368"/>
            <a:ext cx="1224136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AND/OR</a:t>
            </a:r>
            <a:endParaRPr lang="en-US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1359" y="188640"/>
            <a:ext cx="728305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41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5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B1B6056-E8FA-429D-B390-E7B5C41ED971}" type="slidenum">
              <a:rPr lang="en-US" altLang="en-US" smtClean="0">
                <a:latin typeface="Arial" pitchFamily="34" charset="0"/>
                <a:cs typeface="Arial" pitchFamily="34" charset="0"/>
              </a:rPr>
              <a:pPr/>
              <a:t>3</a:t>
            </a:fld>
            <a:endParaRPr lang="en-US" altLang="en-US" smtClean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-1586" y="-1588"/>
            <a:ext cx="9145588" cy="6859588"/>
            <a:chOff x="0" y="0"/>
            <a:chExt cx="5761" cy="4321"/>
          </a:xfrm>
        </p:grpSpPr>
        <p:pic>
          <p:nvPicPr>
            <p:cNvPr id="94237" name="Picture 3" descr="2005 1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38" name="Text Box 4"/>
            <p:cNvSpPr txBox="1">
              <a:spLocks noChangeArrowheads="1"/>
            </p:cNvSpPr>
            <p:nvPr/>
          </p:nvSpPr>
          <p:spPr bwMode="auto">
            <a:xfrm>
              <a:off x="2687" y="143"/>
              <a:ext cx="5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2005</a:t>
              </a:r>
            </a:p>
          </p:txBody>
        </p:sp>
      </p:grp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" y="0"/>
            <a:ext cx="9145588" cy="6859588"/>
            <a:chOff x="0" y="0"/>
            <a:chExt cx="5761" cy="4321"/>
          </a:xfrm>
        </p:grpSpPr>
        <p:pic>
          <p:nvPicPr>
            <p:cNvPr id="94235" name="Picture 6" descr="2006 2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36" name="Text Box 7"/>
            <p:cNvSpPr txBox="1">
              <a:spLocks noChangeArrowheads="1"/>
            </p:cNvSpPr>
            <p:nvPr/>
          </p:nvSpPr>
          <p:spPr bwMode="auto">
            <a:xfrm>
              <a:off x="2685" y="143"/>
              <a:ext cx="54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2006</a:t>
              </a:r>
            </a:p>
          </p:txBody>
        </p:sp>
      </p:grpSp>
      <p:grpSp>
        <p:nvGrpSpPr>
          <p:cNvPr id="4" name="Group 8"/>
          <p:cNvGrpSpPr>
            <a:grpSpLocks/>
          </p:cNvGrpSpPr>
          <p:nvPr/>
        </p:nvGrpSpPr>
        <p:grpSpPr bwMode="auto">
          <a:xfrm>
            <a:off x="-1586" y="0"/>
            <a:ext cx="9145588" cy="6859588"/>
            <a:chOff x="0" y="0"/>
            <a:chExt cx="5761" cy="4321"/>
          </a:xfrm>
        </p:grpSpPr>
        <p:pic>
          <p:nvPicPr>
            <p:cNvPr id="94233" name="Picture 9" descr="2007 1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34" name="Text Box 10"/>
            <p:cNvSpPr txBox="1">
              <a:spLocks noChangeArrowheads="1"/>
            </p:cNvSpPr>
            <p:nvPr/>
          </p:nvSpPr>
          <p:spPr bwMode="auto">
            <a:xfrm>
              <a:off x="2157" y="144"/>
              <a:ext cx="158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2007 first quarter</a:t>
              </a:r>
            </a:p>
          </p:txBody>
        </p:sp>
      </p:grp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-1586" y="0"/>
            <a:ext cx="9145588" cy="6859588"/>
            <a:chOff x="0" y="0"/>
            <a:chExt cx="5761" cy="4321"/>
          </a:xfrm>
        </p:grpSpPr>
        <p:pic>
          <p:nvPicPr>
            <p:cNvPr id="94231" name="Picture 12" descr="2007 2"/>
            <p:cNvPicPr>
              <a:picLocks noChangeAspect="1" noChangeArrowheads="1"/>
            </p:cNvPicPr>
            <p:nvPr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32" name="Text Box 13"/>
            <p:cNvSpPr txBox="1">
              <a:spLocks noChangeArrowheads="1"/>
            </p:cNvSpPr>
            <p:nvPr/>
          </p:nvSpPr>
          <p:spPr bwMode="auto">
            <a:xfrm>
              <a:off x="2158" y="141"/>
              <a:ext cx="1897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2007 second quarter</a:t>
              </a:r>
            </a:p>
          </p:txBody>
        </p:sp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-1586" y="-1588"/>
            <a:ext cx="9145588" cy="6859588"/>
            <a:chOff x="0" y="0"/>
            <a:chExt cx="5761" cy="4321"/>
          </a:xfrm>
        </p:grpSpPr>
        <p:pic>
          <p:nvPicPr>
            <p:cNvPr id="94229" name="Picture 15" descr="2007 3"/>
            <p:cNvPicPr>
              <a:picLocks noChangeAspect="1" noChangeArrowheads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30" name="Text Box 16"/>
            <p:cNvSpPr txBox="1">
              <a:spLocks noChangeArrowheads="1"/>
            </p:cNvSpPr>
            <p:nvPr/>
          </p:nvSpPr>
          <p:spPr bwMode="auto">
            <a:xfrm>
              <a:off x="2160" y="142"/>
              <a:ext cx="164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2007 third quarter</a:t>
              </a:r>
            </a:p>
          </p:txBody>
        </p:sp>
      </p:grp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-1588" y="-1588"/>
            <a:ext cx="9145588" cy="6859588"/>
            <a:chOff x="0" y="0"/>
            <a:chExt cx="5761" cy="4321"/>
          </a:xfrm>
        </p:grpSpPr>
        <p:pic>
          <p:nvPicPr>
            <p:cNvPr id="94227" name="Picture 18" descr="2007 4"/>
            <p:cNvPicPr>
              <a:picLocks noChangeAspect="1" noChangeArrowheads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0" y="0"/>
              <a:ext cx="5761" cy="43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28" name="Text Box 19"/>
            <p:cNvSpPr txBox="1">
              <a:spLocks noChangeArrowheads="1"/>
            </p:cNvSpPr>
            <p:nvPr/>
          </p:nvSpPr>
          <p:spPr bwMode="auto">
            <a:xfrm>
              <a:off x="3552" y="143"/>
              <a:ext cx="176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2007 fourth quarter</a:t>
              </a:r>
            </a:p>
          </p:txBody>
        </p:sp>
      </p:grpSp>
      <p:grpSp>
        <p:nvGrpSpPr>
          <p:cNvPr id="8" name="Group 20"/>
          <p:cNvGrpSpPr>
            <a:grpSpLocks/>
          </p:cNvGrpSpPr>
          <p:nvPr/>
        </p:nvGrpSpPr>
        <p:grpSpPr bwMode="auto">
          <a:xfrm>
            <a:off x="3" y="-398462"/>
            <a:ext cx="9145588" cy="7256463"/>
            <a:chOff x="0" y="-125"/>
            <a:chExt cx="5761" cy="4571"/>
          </a:xfrm>
        </p:grpSpPr>
        <p:pic>
          <p:nvPicPr>
            <p:cNvPr id="94225" name="Picture 21" descr="2008 1"/>
            <p:cNvPicPr>
              <a:picLocks noChangeAspect="1" noChangeArrowheads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0" y="-125"/>
              <a:ext cx="5761" cy="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26" name="Text Box 22"/>
            <p:cNvSpPr txBox="1">
              <a:spLocks noChangeArrowheads="1"/>
            </p:cNvSpPr>
            <p:nvPr/>
          </p:nvSpPr>
          <p:spPr bwMode="auto">
            <a:xfrm>
              <a:off x="3502" y="95"/>
              <a:ext cx="16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2008 first quarter </a:t>
              </a:r>
            </a:p>
          </p:txBody>
        </p:sp>
      </p:grpSp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0" y="-398462"/>
            <a:ext cx="9145588" cy="7256463"/>
            <a:chOff x="0" y="-125"/>
            <a:chExt cx="5761" cy="4571"/>
          </a:xfrm>
        </p:grpSpPr>
        <p:pic>
          <p:nvPicPr>
            <p:cNvPr id="94223" name="Picture 24" descr="2008 2"/>
            <p:cNvPicPr>
              <a:picLocks noChangeAspect="1" noChangeArrowheads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0" y="-125"/>
              <a:ext cx="5761" cy="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24" name="Text Box 25"/>
            <p:cNvSpPr txBox="1">
              <a:spLocks noChangeArrowheads="1"/>
            </p:cNvSpPr>
            <p:nvPr/>
          </p:nvSpPr>
          <p:spPr bwMode="auto">
            <a:xfrm>
              <a:off x="3358" y="143"/>
              <a:ext cx="1950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2008 second quarter </a:t>
              </a:r>
            </a:p>
          </p:txBody>
        </p:sp>
      </p:grpSp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3" y="-398462"/>
            <a:ext cx="9145588" cy="7256463"/>
            <a:chOff x="0" y="-125"/>
            <a:chExt cx="5761" cy="4571"/>
          </a:xfrm>
        </p:grpSpPr>
        <p:pic>
          <p:nvPicPr>
            <p:cNvPr id="94221" name="Picture 27" descr="2008 3"/>
            <p:cNvPicPr>
              <a:picLocks noChangeAspect="1" noChangeArrowheads="1"/>
            </p:cNvPicPr>
            <p:nvPr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0" y="-125"/>
              <a:ext cx="5761" cy="4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222" name="Text Box 28"/>
            <p:cNvSpPr txBox="1">
              <a:spLocks noChangeArrowheads="1"/>
            </p:cNvSpPr>
            <p:nvPr/>
          </p:nvSpPr>
          <p:spPr bwMode="auto">
            <a:xfrm>
              <a:off x="3358" y="143"/>
              <a:ext cx="17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dirty="0">
                  <a:latin typeface="Arial" pitchFamily="34" charset="0"/>
                  <a:ea typeface="MS PGothic" pitchFamily="34" charset="-128"/>
                  <a:cs typeface="Arial" pitchFamily="34" charset="0"/>
                </a:rPr>
                <a:t>2008 third quarter </a:t>
              </a:r>
            </a:p>
          </p:txBody>
        </p:sp>
      </p:grpSp>
      <p:sp>
        <p:nvSpPr>
          <p:cNvPr id="94220" name="Text Box 29"/>
          <p:cNvSpPr txBox="1">
            <a:spLocks noChangeArrowheads="1"/>
          </p:cNvSpPr>
          <p:nvPr/>
        </p:nvSpPr>
        <p:spPr bwMode="auto">
          <a:xfrm>
            <a:off x="4384675" y="6521450"/>
            <a:ext cx="48045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600" dirty="0" err="1">
                <a:latin typeface="Arial" pitchFamily="34" charset="0"/>
                <a:ea typeface="MS PGothic" pitchFamily="34" charset="-128"/>
                <a:cs typeface="Arial" pitchFamily="34" charset="0"/>
              </a:rPr>
              <a:t>Manolio</a:t>
            </a:r>
            <a:r>
              <a:rPr lang="en-US" sz="1600" dirty="0">
                <a:latin typeface="Arial" pitchFamily="34" charset="0"/>
                <a:ea typeface="MS PGothic" pitchFamily="34" charset="-128"/>
                <a:cs typeface="Arial" pitchFamily="34" charset="0"/>
              </a:rPr>
              <a:t>, Brooks, Collins, J. </a:t>
            </a:r>
            <a:r>
              <a:rPr lang="en-US" sz="1600" dirty="0" err="1">
                <a:latin typeface="Arial" pitchFamily="34" charset="0"/>
                <a:ea typeface="MS PGothic" pitchFamily="34" charset="-128"/>
                <a:cs typeface="Arial" pitchFamily="34" charset="0"/>
              </a:rPr>
              <a:t>Clin</a:t>
            </a:r>
            <a:r>
              <a:rPr lang="en-US" sz="1600" dirty="0">
                <a:latin typeface="Arial" pitchFamily="34" charset="0"/>
                <a:ea typeface="MS PGothic" pitchFamily="34" charset="-128"/>
                <a:cs typeface="Arial" pitchFamily="34" charset="0"/>
              </a:rPr>
              <a:t>. Invest., May 2008</a:t>
            </a:r>
            <a:endParaRPr lang="en-US" sz="1600" b="1" dirty="0">
              <a:latin typeface="Arial" pitchFamily="34" charset="0"/>
              <a:ea typeface="MS PGothic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28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1 Título"/>
          <p:cNvSpPr>
            <a:spLocks noGrp="1"/>
          </p:cNvSpPr>
          <p:nvPr>
            <p:ph type="title"/>
          </p:nvPr>
        </p:nvSpPr>
        <p:spPr>
          <a:xfrm>
            <a:off x="71440" y="71438"/>
            <a:ext cx="9001125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 example of GWAS</a:t>
            </a:r>
          </a:p>
        </p:txBody>
      </p:sp>
      <p:sp>
        <p:nvSpPr>
          <p:cNvPr id="147459" name="3 CuadroTexto"/>
          <p:cNvSpPr txBox="1">
            <a:spLocks noChangeArrowheads="1"/>
          </p:cNvSpPr>
          <p:nvPr/>
        </p:nvSpPr>
        <p:spPr bwMode="auto">
          <a:xfrm>
            <a:off x="0" y="1268769"/>
            <a:ext cx="9144000" cy="490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GWAS in Breast Cancer. 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The CGEMS initiative. </a:t>
            </a:r>
            <a:r>
              <a:rPr lang="en-US" sz="2000" dirty="0">
                <a:solidFill>
                  <a:prstClr val="black"/>
                </a:solidFill>
                <a:latin typeface="Verdana" pitchFamily="34" charset="0"/>
              </a:rPr>
              <a:t>(Hunter  et al.</a:t>
            </a:r>
            <a:r>
              <a:rPr lang="en-US" sz="2000" b="1" dirty="0">
                <a:solidFill>
                  <a:prstClr val="black"/>
                </a:solidFill>
                <a:latin typeface="Verdana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Verdana" pitchFamily="34" charset="0"/>
              </a:rPr>
              <a:t>Nat</a:t>
            </a:r>
            <a:r>
              <a:rPr lang="en-US" sz="2000" b="1" dirty="0">
                <a:solidFill>
                  <a:prstClr val="black"/>
                </a:solidFill>
                <a:latin typeface="Verdana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Verdana" pitchFamily="34" charset="0"/>
              </a:rPr>
              <a:t>Genet 2007)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1145 cases 1142 controls. </a:t>
            </a:r>
            <a:r>
              <a:rPr lang="en-US" sz="2800" dirty="0" err="1">
                <a:solidFill>
                  <a:prstClr val="black"/>
                </a:solidFill>
                <a:latin typeface="Verdana" pitchFamily="34" charset="0"/>
              </a:rPr>
              <a:t>Affy</a:t>
            </a: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 500K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sz="2400" dirty="0">
                <a:solidFill>
                  <a:srgbClr val="FF0000"/>
                </a:solidFill>
                <a:latin typeface="Verdana" pitchFamily="34" charset="0"/>
              </a:rPr>
              <a:t>Conventional association test reports </a:t>
            </a:r>
            <a:r>
              <a:rPr lang="en-US" sz="2400" u="sng" dirty="0">
                <a:solidFill>
                  <a:srgbClr val="FF0000"/>
                </a:solidFill>
                <a:latin typeface="Verdana" pitchFamily="34" charset="0"/>
              </a:rPr>
              <a:t>only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</a:rPr>
              <a:t> 4 SNPs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</a:rPr>
              <a:t>significantly mapping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</a:rPr>
              <a:t>only on </a:t>
            </a:r>
            <a:r>
              <a:rPr lang="en-US" sz="2400" u="sng" dirty="0">
                <a:solidFill>
                  <a:srgbClr val="FF0000"/>
                </a:solidFill>
                <a:latin typeface="Verdana" pitchFamily="34" charset="0"/>
              </a:rPr>
              <a:t>one gene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</a:rPr>
              <a:t>: FGFR2 </a:t>
            </a:r>
            <a:endParaRPr lang="en-US" sz="2400" dirty="0" smtClean="0">
              <a:solidFill>
                <a:srgbClr val="FF0000"/>
              </a:solidFill>
              <a:latin typeface="Verdana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endParaRPr lang="en-US" sz="2400" dirty="0">
              <a:solidFill>
                <a:srgbClr val="FF0000"/>
              </a:solidFill>
              <a:latin typeface="Verdana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US" sz="2800" dirty="0" smtClean="0">
                <a:solidFill>
                  <a:prstClr val="black"/>
                </a:solidFill>
                <a:latin typeface="Verdana" pitchFamily="34" charset="0"/>
              </a:rPr>
              <a:t>Conclusions</a:t>
            </a: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: </a:t>
            </a:r>
            <a:r>
              <a:rPr lang="en-US" sz="2800" b="1" dirty="0">
                <a:solidFill>
                  <a:prstClr val="black"/>
                </a:solidFill>
                <a:latin typeface="Verdana" pitchFamily="34" charset="0"/>
              </a:rPr>
              <a:t>conventional </a:t>
            </a:r>
            <a:r>
              <a:rPr lang="en-US" sz="2800" b="1" dirty="0" smtClean="0">
                <a:solidFill>
                  <a:prstClr val="black"/>
                </a:solidFill>
                <a:latin typeface="Verdana" pitchFamily="34" charset="0"/>
              </a:rPr>
              <a:t>SNP-based </a:t>
            </a:r>
            <a:r>
              <a:rPr lang="en-US" sz="2800" dirty="0" smtClean="0">
                <a:solidFill>
                  <a:prstClr val="black"/>
                </a:solidFill>
                <a:latin typeface="Verdana" pitchFamily="34" charset="0"/>
              </a:rPr>
              <a:t>or </a:t>
            </a:r>
            <a:r>
              <a:rPr lang="en-US" sz="2800" b="1" dirty="0" smtClean="0">
                <a:solidFill>
                  <a:prstClr val="black"/>
                </a:solidFill>
                <a:latin typeface="Verdana" pitchFamily="34" charset="0"/>
              </a:rPr>
              <a:t>gene-based tests </a:t>
            </a:r>
            <a:r>
              <a:rPr lang="en-US" sz="2800" dirty="0">
                <a:solidFill>
                  <a:prstClr val="black"/>
                </a:solidFill>
                <a:latin typeface="Verdana" pitchFamily="34" charset="0"/>
              </a:rPr>
              <a:t>are not providing much resolution. </a:t>
            </a:r>
            <a:endParaRPr lang="en-US" sz="2000" dirty="0">
              <a:solidFill>
                <a:srgbClr val="C0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3 CuadroTexto"/>
          <p:cNvSpPr txBox="1">
            <a:spLocks noChangeArrowheads="1"/>
          </p:cNvSpPr>
          <p:nvPr/>
        </p:nvSpPr>
        <p:spPr bwMode="auto">
          <a:xfrm>
            <a:off x="5500688" y="928688"/>
            <a:ext cx="3643312" cy="401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>
                <a:solidFill>
                  <a:srgbClr val="000000"/>
                </a:solidFill>
                <a:latin typeface="Verdana" pitchFamily="34" charset="0"/>
              </a:rPr>
              <a:t>Breast Cancer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>
                <a:solidFill>
                  <a:srgbClr val="000000"/>
                </a:solidFill>
                <a:latin typeface="Verdana" pitchFamily="34" charset="0"/>
              </a:rPr>
              <a:t>CGEMS initiative.</a:t>
            </a:r>
            <a:r>
              <a:rPr lang="en-GB" sz="240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GB">
                <a:solidFill>
                  <a:srgbClr val="000000"/>
                </a:solidFill>
                <a:latin typeface="Verdana" pitchFamily="34" charset="0"/>
              </a:rPr>
              <a:t>(Hunter  et al.</a:t>
            </a:r>
            <a:r>
              <a:rPr lang="en-US" b="1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US">
                <a:solidFill>
                  <a:srgbClr val="000000"/>
                </a:solidFill>
                <a:latin typeface="Verdana" pitchFamily="34" charset="0"/>
              </a:rPr>
              <a:t>Nat</a:t>
            </a:r>
            <a:r>
              <a:rPr lang="en-US" b="1">
                <a:solidFill>
                  <a:srgbClr val="000000"/>
                </a:solidFill>
                <a:latin typeface="Verdana" pitchFamily="34" charset="0"/>
              </a:rPr>
              <a:t> 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n-GB">
                <a:solidFill>
                  <a:srgbClr val="000000"/>
                </a:solidFill>
                <a:latin typeface="Verdana" pitchFamily="34" charset="0"/>
              </a:rPr>
              <a:t>Genet 2007)</a:t>
            </a:r>
            <a:endParaRPr lang="es-ES_tradnl">
              <a:solidFill>
                <a:srgbClr val="000000"/>
              </a:solidFill>
              <a:latin typeface="Verdana" pitchFamily="34" charset="0"/>
            </a:endParaRP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400">
                <a:solidFill>
                  <a:srgbClr val="000000"/>
                </a:solidFill>
                <a:latin typeface="Verdana" pitchFamily="34" charset="0"/>
              </a:rPr>
              <a:t>1145 cases 1142 controls. Affy 500K</a:t>
            </a:r>
          </a:p>
          <a:p>
            <a:pPr algn="ctr" eaLnBrk="0" hangingPunct="0">
              <a:spcBef>
                <a:spcPct val="50000"/>
              </a:spcBef>
              <a:defRPr/>
            </a:pPr>
            <a:r>
              <a:rPr lang="es-ES_tradnl" sz="2000">
                <a:solidFill>
                  <a:srgbClr val="000000"/>
                </a:solidFill>
                <a:latin typeface="Verdana" pitchFamily="34" charset="0"/>
              </a:rPr>
              <a:t>Only 4 SNPs were significantly associated, mapping only in one gene: FGFR2 </a:t>
            </a:r>
          </a:p>
        </p:txBody>
      </p:sp>
      <p:pic>
        <p:nvPicPr>
          <p:cNvPr id="299012" name="5 Imagen" descr="go_fati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0"/>
          <a:stretch>
            <a:fillRect/>
          </a:stretch>
        </p:blipFill>
        <p:spPr bwMode="auto">
          <a:xfrm>
            <a:off x="142888" y="785813"/>
            <a:ext cx="50911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5 CuadroTexto"/>
          <p:cNvSpPr txBox="1">
            <a:spLocks noChangeArrowheads="1"/>
          </p:cNvSpPr>
          <p:nvPr/>
        </p:nvSpPr>
        <p:spPr bwMode="auto">
          <a:xfrm>
            <a:off x="142876" y="6478589"/>
            <a:ext cx="9001125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_tradnl" sz="1400" i="1" dirty="0" err="1">
                <a:solidFill>
                  <a:srgbClr val="000000"/>
                </a:solidFill>
                <a:latin typeface="Verdana" pitchFamily="34" charset="0"/>
              </a:rPr>
              <a:t>Bonifaci</a:t>
            </a:r>
            <a:r>
              <a:rPr lang="es-ES_tradnl" sz="1400" i="1" dirty="0">
                <a:solidFill>
                  <a:srgbClr val="000000"/>
                </a:solidFill>
                <a:latin typeface="Verdana" pitchFamily="34" charset="0"/>
              </a:rPr>
              <a:t> et al., BMC Medical Genomics </a:t>
            </a:r>
            <a:r>
              <a:rPr lang="es-ES_tradnl" sz="1400" i="1" dirty="0" smtClean="0">
                <a:solidFill>
                  <a:srgbClr val="000000"/>
                </a:solidFill>
                <a:latin typeface="Verdana" pitchFamily="34" charset="0"/>
              </a:rPr>
              <a:t>2008; </a:t>
            </a:r>
            <a:r>
              <a:rPr lang="es-ES_tradnl" sz="1400" b="1" i="1" dirty="0" smtClean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_tradnl" sz="1400" i="1" dirty="0">
                <a:solidFill>
                  <a:srgbClr val="000000"/>
                </a:solidFill>
                <a:latin typeface="Verdana" pitchFamily="34" charset="0"/>
              </a:rPr>
              <a:t>Medina et al., 2009 </a:t>
            </a:r>
            <a:r>
              <a:rPr lang="es-ES_tradnl" sz="1400" i="1" dirty="0" smtClean="0">
                <a:solidFill>
                  <a:srgbClr val="000000"/>
                </a:solidFill>
                <a:latin typeface="Verdana" pitchFamily="34" charset="0"/>
              </a:rPr>
              <a:t>NAR</a:t>
            </a:r>
            <a:endParaRPr lang="es-ES_tradnl" sz="14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156678" name="7 CuadroTexto"/>
          <p:cNvSpPr txBox="1">
            <a:spLocks noChangeArrowheads="1"/>
          </p:cNvSpPr>
          <p:nvPr/>
        </p:nvSpPr>
        <p:spPr bwMode="auto">
          <a:xfrm>
            <a:off x="1" y="5286375"/>
            <a:ext cx="8858251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2400" dirty="0">
                <a:solidFill>
                  <a:srgbClr val="000000"/>
                </a:solidFill>
                <a:latin typeface="Verdana" pitchFamily="34" charset="0"/>
              </a:rPr>
              <a:t>PBA reveals 19 GO categories including </a:t>
            </a:r>
            <a:r>
              <a:rPr lang="en-US" sz="2400" i="1" dirty="0" smtClean="0">
                <a:solidFill>
                  <a:srgbClr val="000000"/>
                </a:solidFill>
                <a:latin typeface="Verdana" pitchFamily="34" charset="0"/>
              </a:rPr>
              <a:t>regulation</a:t>
            </a:r>
            <a:r>
              <a:rPr lang="es-ES" sz="2400" i="1" dirty="0" smtClean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s-ES" sz="2400" i="1" dirty="0">
                <a:solidFill>
                  <a:srgbClr val="000000"/>
                </a:solidFill>
                <a:latin typeface="Verdana" pitchFamily="34" charset="0"/>
              </a:rPr>
              <a:t>of </a:t>
            </a:r>
            <a:r>
              <a:rPr lang="en-US" sz="2400" i="1" dirty="0" smtClean="0">
                <a:solidFill>
                  <a:srgbClr val="000000"/>
                </a:solidFill>
                <a:latin typeface="Verdana" pitchFamily="34" charset="0"/>
              </a:rPr>
              <a:t>signal</a:t>
            </a:r>
            <a:r>
              <a:rPr lang="es-ES" sz="2400" i="1" dirty="0" smtClean="0">
                <a:solidFill>
                  <a:srgbClr val="000000"/>
                </a:solidFill>
                <a:latin typeface="Verdana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Verdana" pitchFamily="34" charset="0"/>
              </a:rPr>
              <a:t>transduction</a:t>
            </a:r>
            <a:r>
              <a:rPr lang="es-ES" sz="2400" dirty="0" smtClean="0">
                <a:solidFill>
                  <a:srgbClr val="000000"/>
                </a:solidFill>
                <a:latin typeface="Verdana" pitchFamily="34" charset="0"/>
              </a:rPr>
              <a:t>  (</a:t>
            </a:r>
            <a:r>
              <a:rPr lang="en-US" sz="2400" dirty="0" smtClean="0">
                <a:solidFill>
                  <a:srgbClr val="000000"/>
                </a:solidFill>
                <a:latin typeface="Verdana" pitchFamily="34" charset="0"/>
              </a:rPr>
              <a:t>FDR-adjusted p-value=4.45x10</a:t>
            </a:r>
            <a:r>
              <a:rPr lang="en-US" sz="2400" baseline="30000" dirty="0" smtClean="0">
                <a:solidFill>
                  <a:srgbClr val="000000"/>
                </a:solidFill>
                <a:latin typeface="Verdana" pitchFamily="34" charset="0"/>
              </a:rPr>
              <a:t>-03</a:t>
            </a:r>
            <a:r>
              <a:rPr lang="en-US" sz="2400" dirty="0" smtClean="0">
                <a:solidFill>
                  <a:srgbClr val="000000"/>
                </a:solidFill>
                <a:latin typeface="Verdana" pitchFamily="34" charset="0"/>
              </a:rPr>
              <a:t>) in which FGFR2 is included</a:t>
            </a:r>
            <a:r>
              <a:rPr lang="es-ES" sz="2400" dirty="0" smtClean="0">
                <a:solidFill>
                  <a:srgbClr val="000000"/>
                </a:solidFill>
                <a:latin typeface="Verdana" pitchFamily="34" charset="0"/>
              </a:rPr>
              <a:t>.</a:t>
            </a:r>
            <a:endParaRPr lang="en-GB" sz="2400" dirty="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99010" name="1 Título"/>
          <p:cNvSpPr>
            <a:spLocks noGrp="1"/>
          </p:cNvSpPr>
          <p:nvPr>
            <p:ph type="title"/>
          </p:nvPr>
        </p:nvSpPr>
        <p:spPr>
          <a:xfrm>
            <a:off x="357200" y="-90265"/>
            <a:ext cx="8429625" cy="1143001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same GWAS data re-analyzed using a function-based test</a:t>
            </a:r>
          </a:p>
        </p:txBody>
      </p:sp>
    </p:spTree>
    <p:extLst>
      <p:ext uri="{BB962C8B-B14F-4D97-AF65-F5344CB8AC3E}">
        <p14:creationId xmlns:p14="http://schemas.microsoft.com/office/powerpoint/2010/main" val="163429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2 Imagen" descr="GESBAP-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25" y="0"/>
            <a:ext cx="50180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35" name="1 Título"/>
          <p:cNvSpPr>
            <a:spLocks noGrp="1"/>
          </p:cNvSpPr>
          <p:nvPr>
            <p:ph type="title"/>
          </p:nvPr>
        </p:nvSpPr>
        <p:spPr>
          <a:xfrm>
            <a:off x="3" y="9"/>
            <a:ext cx="6072188" cy="1928813"/>
          </a:xfrm>
        </p:spPr>
        <p:txBody>
          <a:bodyPr/>
          <a:lstStyle/>
          <a:p>
            <a:pPr algn="l"/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GO processes significantly associated to breast cancer</a:t>
            </a:r>
          </a:p>
        </p:txBody>
      </p:sp>
      <p:sp>
        <p:nvSpPr>
          <p:cNvPr id="4" name="3 Elipse"/>
          <p:cNvSpPr/>
          <p:nvPr/>
        </p:nvSpPr>
        <p:spPr>
          <a:xfrm>
            <a:off x="3929074" y="3214697"/>
            <a:ext cx="1785937" cy="2071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 rot="20438065">
            <a:off x="5378451" y="4211638"/>
            <a:ext cx="1714500" cy="2571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 rot="20355282">
            <a:off x="6986589" y="1001713"/>
            <a:ext cx="1285875" cy="2571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GB" sz="2400">
              <a:solidFill>
                <a:prstClr val="white"/>
              </a:solidFill>
            </a:endParaRPr>
          </a:p>
        </p:txBody>
      </p:sp>
      <p:sp>
        <p:nvSpPr>
          <p:cNvPr id="7" name="6 Llamada rectangular"/>
          <p:cNvSpPr/>
          <p:nvPr/>
        </p:nvSpPr>
        <p:spPr>
          <a:xfrm>
            <a:off x="357200" y="5072064"/>
            <a:ext cx="2928937" cy="500062"/>
          </a:xfrm>
          <a:prstGeom prst="wedgeRectCallout">
            <a:avLst>
              <a:gd name="adj1" fmla="val 120871"/>
              <a:gd name="adj2" fmla="val 76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2400" dirty="0">
                <a:solidFill>
                  <a:prstClr val="white"/>
                </a:solidFill>
              </a:rPr>
              <a:t>Rho pathway</a:t>
            </a:r>
          </a:p>
        </p:txBody>
      </p:sp>
      <p:sp>
        <p:nvSpPr>
          <p:cNvPr id="8" name="7 Llamada rectangular"/>
          <p:cNvSpPr/>
          <p:nvPr/>
        </p:nvSpPr>
        <p:spPr>
          <a:xfrm>
            <a:off x="428625" y="3786189"/>
            <a:ext cx="2928939" cy="785812"/>
          </a:xfrm>
          <a:prstGeom prst="wedgeRectCallout">
            <a:avLst>
              <a:gd name="adj1" fmla="val 69455"/>
              <a:gd name="adj2" fmla="val -6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2400" dirty="0">
                <a:solidFill>
                  <a:prstClr val="white"/>
                </a:solidFill>
              </a:rPr>
              <a:t>Chromosomal instability</a:t>
            </a:r>
          </a:p>
        </p:txBody>
      </p:sp>
      <p:sp>
        <p:nvSpPr>
          <p:cNvPr id="9" name="8 Llamada rectangular"/>
          <p:cNvSpPr/>
          <p:nvPr/>
        </p:nvSpPr>
        <p:spPr>
          <a:xfrm>
            <a:off x="428637" y="2786063"/>
            <a:ext cx="2786063" cy="714375"/>
          </a:xfrm>
          <a:prstGeom prst="wedgeRectCallout">
            <a:avLst>
              <a:gd name="adj1" fmla="val 185310"/>
              <a:gd name="adj2" fmla="val -88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GB" sz="2400" dirty="0">
                <a:solidFill>
                  <a:prstClr val="white"/>
                </a:solidFill>
              </a:rPr>
              <a:t>Metastasis</a:t>
            </a:r>
          </a:p>
        </p:txBody>
      </p:sp>
    </p:spTree>
    <p:extLst>
      <p:ext uri="{BB962C8B-B14F-4D97-AF65-F5344CB8AC3E}">
        <p14:creationId xmlns:p14="http://schemas.microsoft.com/office/powerpoint/2010/main" val="280714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12879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45070" y="1484784"/>
            <a:ext cx="1944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SNPs, </a:t>
            </a:r>
          </a:p>
          <a:p>
            <a:r>
              <a:rPr lang="en-US" smtClean="0">
                <a:solidFill>
                  <a:srgbClr val="000000"/>
                </a:solidFill>
              </a:rPr>
              <a:t>Gene </a:t>
            </a:r>
            <a:r>
              <a:rPr lang="en-US" dirty="0" smtClean="0">
                <a:solidFill>
                  <a:srgbClr val="000000"/>
                </a:solidFill>
              </a:rPr>
              <a:t>expression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1200" smtClean="0">
                <a:solidFill>
                  <a:srgbClr val="000000"/>
                </a:solidFill>
              </a:rPr>
              <a:t>Gene</a:t>
            </a:r>
            <a:r>
              <a:rPr lang="en-US" sz="1200" baseline="-25000" smtClean="0">
                <a:solidFill>
                  <a:srgbClr val="000000"/>
                </a:solidFill>
              </a:rPr>
              <a:t>1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smtClean="0">
                <a:solidFill>
                  <a:srgbClr val="000000"/>
                </a:solidFill>
              </a:rPr>
              <a:t>Gene</a:t>
            </a:r>
            <a:r>
              <a:rPr lang="en-US" sz="1200" baseline="-25000" smtClean="0">
                <a:solidFill>
                  <a:srgbClr val="000000"/>
                </a:solidFill>
              </a:rPr>
              <a:t>2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smtClean="0">
                <a:solidFill>
                  <a:srgbClr val="000000"/>
                </a:solidFill>
              </a:rPr>
              <a:t>Gene</a:t>
            </a:r>
            <a:r>
              <a:rPr lang="en-US" sz="1200" baseline="-25000" smtClean="0">
                <a:solidFill>
                  <a:srgbClr val="000000"/>
                </a:solidFill>
              </a:rPr>
              <a:t>3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smtClean="0">
                <a:solidFill>
                  <a:srgbClr val="000000"/>
                </a:solidFill>
              </a:rPr>
              <a:t>Gene</a:t>
            </a:r>
            <a:r>
              <a:rPr lang="en-US" sz="1200" baseline="-25000" smtClean="0">
                <a:solidFill>
                  <a:srgbClr val="000000"/>
                </a:solidFill>
              </a:rPr>
              <a:t>4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:</a:t>
            </a:r>
          </a:p>
          <a:p>
            <a:r>
              <a:rPr lang="en-US" sz="1200" dirty="0">
                <a:solidFill>
                  <a:srgbClr val="000000"/>
                </a:solidFill>
              </a:rPr>
              <a:t>: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smtClean="0">
                <a:solidFill>
                  <a:srgbClr val="000000"/>
                </a:solidFill>
              </a:rPr>
              <a:t>Gene</a:t>
            </a:r>
            <a:r>
              <a:rPr lang="en-US" sz="1200" baseline="-25000" smtClean="0">
                <a:solidFill>
                  <a:srgbClr val="000000"/>
                </a:solidFill>
              </a:rPr>
              <a:t>22000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2745270" y="2478330"/>
            <a:ext cx="1888976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905510" y="2644469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Gene </a:t>
            </a:r>
            <a:r>
              <a:rPr lang="en-US" dirty="0" smtClean="0">
                <a:solidFill>
                  <a:srgbClr val="000000"/>
                </a:solidFill>
              </a:rPr>
              <a:t>Ontology</a:t>
            </a:r>
          </a:p>
        </p:txBody>
      </p:sp>
      <p:pic>
        <p:nvPicPr>
          <p:cNvPr id="6" name="2 Imagen" descr="GESBAP-Figur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17" y="2141473"/>
            <a:ext cx="1177927" cy="160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9798"/>
              </p:ext>
            </p:extLst>
          </p:nvPr>
        </p:nvGraphicFramePr>
        <p:xfrm>
          <a:off x="1622538" y="4012395"/>
          <a:ext cx="5856312" cy="281312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2104"/>
                <a:gridCol w="1952104"/>
                <a:gridCol w="1952104"/>
              </a:tblGrid>
              <a:tr h="82152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SNPs</a:t>
                      </a:r>
                      <a:r>
                        <a:rPr lang="en-US" sz="1800" smtClean="0"/>
                        <a:t>, gene </a:t>
                      </a:r>
                      <a:r>
                        <a:rPr lang="en-US" sz="1800" dirty="0" smtClean="0"/>
                        <a:t>exp.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</a:t>
                      </a:r>
                      <a:endParaRPr lang="en-US" sz="1800" dirty="0"/>
                    </a:p>
                  </a:txBody>
                  <a:tcPr/>
                </a:tc>
              </a:tr>
              <a:tr h="7114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Detection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(only very </a:t>
                      </a:r>
                      <a:r>
                        <a:rPr lang="en-US" sz="1800" smtClean="0"/>
                        <a:t>prevalent genes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</a:tr>
              <a:tr h="5472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Annotations available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many</a:t>
                      </a:r>
                      <a:endParaRPr lang="en-US" sz="1800" dirty="0"/>
                    </a:p>
                  </a:txBody>
                  <a:tcPr/>
                </a:tc>
              </a:tr>
              <a:tr h="51206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Illustrative, give hints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7 Esquina doblada"/>
          <p:cNvSpPr/>
          <p:nvPr/>
        </p:nvSpPr>
        <p:spPr>
          <a:xfrm>
            <a:off x="960416" y="2276870"/>
            <a:ext cx="828849" cy="168410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2860" y="116632"/>
            <a:ext cx="8229600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the interactome help to find disease mutations?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3" y="1772816"/>
            <a:ext cx="3672407" cy="228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9" y="4444941"/>
            <a:ext cx="3895031" cy="236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55123" y="4054160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Cancer genes are central.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Hernandez, 2007 BMC Genomics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240525" y="1372127"/>
            <a:ext cx="3683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Disease genes are close in the interactome</a:t>
            </a:r>
          </a:p>
          <a:p>
            <a:r>
              <a:rPr lang="en-US" sz="1400" dirty="0" err="1" smtClean="0">
                <a:solidFill>
                  <a:srgbClr val="000000"/>
                </a:solidFill>
              </a:rPr>
              <a:t>Goh</a:t>
            </a:r>
            <a:r>
              <a:rPr lang="en-US" sz="1400" dirty="0" smtClean="0">
                <a:solidFill>
                  <a:srgbClr val="000000"/>
                </a:solidFill>
              </a:rPr>
              <a:t> 2007 PNAS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860032" y="5802635"/>
            <a:ext cx="4283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Deleterious mutations in 1000g (up) and 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smtClean="0">
                <a:solidFill>
                  <a:srgbClr val="000000"/>
                </a:solidFill>
              </a:rPr>
              <a:t>somatic CLL deleterious mutations (down)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Garcia-Alonso 2014 </a:t>
            </a:r>
            <a:r>
              <a:rPr lang="en-US" sz="1600" dirty="0" err="1" smtClean="0">
                <a:solidFill>
                  <a:srgbClr val="000000"/>
                </a:solidFill>
              </a:rPr>
              <a:t>Mol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</a:rPr>
              <a:t>Syst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</a:rPr>
              <a:t>Biol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3 Elipse"/>
          <p:cNvSpPr/>
          <p:nvPr/>
        </p:nvSpPr>
        <p:spPr>
          <a:xfrm>
            <a:off x="3923940" y="4315770"/>
            <a:ext cx="360028" cy="261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162" y="1376169"/>
            <a:ext cx="4150310" cy="435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687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4988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role of interactome in buffering the deleteriousness of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LoF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mutations 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940153" y="1391220"/>
            <a:ext cx="2987824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Comparison of the interactome damage between real and random individuals after removing the nodes corresponding to proteins containing deleterious variants in both alleles (homozygote). Two different scenarios are simulated: Simulated populations with </a:t>
            </a:r>
            <a:r>
              <a:rPr lang="en-US" sz="1600" b="1" dirty="0">
                <a:solidFill>
                  <a:srgbClr val="000000"/>
                </a:solidFill>
              </a:rPr>
              <a:t>uniform probability</a:t>
            </a:r>
            <a:r>
              <a:rPr lang="en-US" sz="1600" dirty="0">
                <a:solidFill>
                  <a:srgbClr val="000000"/>
                </a:solidFill>
              </a:rPr>
              <a:t>, where proteins are randomly removed, and Simulated populations with </a:t>
            </a:r>
            <a:r>
              <a:rPr lang="en-US" sz="1600" b="1" dirty="0">
                <a:solidFill>
                  <a:srgbClr val="000000"/>
                </a:solidFill>
              </a:rPr>
              <a:t>observed frequencies</a:t>
            </a:r>
            <a:r>
              <a:rPr lang="en-US" sz="1600" dirty="0">
                <a:solidFill>
                  <a:srgbClr val="000000"/>
                </a:solidFill>
              </a:rPr>
              <a:t>, where proteins are removed with a probability proportional to the frequency of variation in the 1000 genomes population </a:t>
            </a:r>
            <a:endParaRPr lang="en-US" sz="1600" dirty="0" smtClean="0">
              <a:solidFill>
                <a:srgbClr val="000000"/>
              </a:solidFill>
            </a:endParaRPr>
          </a:p>
          <a:p>
            <a:endParaRPr lang="en-US" sz="1600" dirty="0">
              <a:solidFill>
                <a:srgbClr val="000000"/>
              </a:solidFill>
            </a:endParaRPr>
          </a:p>
          <a:p>
            <a:r>
              <a:rPr lang="en-US" sz="1400" i="1" dirty="0" smtClean="0">
                <a:solidFill>
                  <a:srgbClr val="000000"/>
                </a:solidFill>
              </a:rPr>
              <a:t>Garcia-Alonso 2014 </a:t>
            </a:r>
            <a:r>
              <a:rPr lang="en-US" sz="1400" i="1" dirty="0" err="1" smtClean="0">
                <a:solidFill>
                  <a:srgbClr val="000000"/>
                </a:solidFill>
              </a:rPr>
              <a:t>Mol</a:t>
            </a:r>
            <a:r>
              <a:rPr lang="en-US" sz="1400" i="1" dirty="0" smtClean="0">
                <a:solidFill>
                  <a:srgbClr val="000000"/>
                </a:solidFill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</a:rPr>
              <a:t>Syst</a:t>
            </a:r>
            <a:r>
              <a:rPr lang="en-US" sz="1400" i="1" dirty="0" smtClean="0">
                <a:solidFill>
                  <a:srgbClr val="000000"/>
                </a:solidFill>
              </a:rPr>
              <a:t> </a:t>
            </a:r>
            <a:r>
              <a:rPr lang="en-US" sz="1400" i="1" dirty="0" err="1" smtClean="0">
                <a:solidFill>
                  <a:srgbClr val="000000"/>
                </a:solidFill>
              </a:rPr>
              <a:t>Biol</a:t>
            </a:r>
            <a:r>
              <a:rPr lang="en-US" sz="1400" i="1" dirty="0" smtClean="0">
                <a:solidFill>
                  <a:srgbClr val="000000"/>
                </a:solidFill>
              </a:rPr>
              <a:t> </a:t>
            </a:r>
            <a:endParaRPr lang="en-US" sz="1400" i="1" dirty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1036448"/>
            <a:ext cx="5832648" cy="572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73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8 Imagen" descr="mutacionR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52" y="2564904"/>
            <a:ext cx="186115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61408" y="274638"/>
            <a:ext cx="7310992" cy="1143000"/>
          </a:xfrm>
        </p:spPr>
        <p:txBody>
          <a:bodyPr/>
          <a:lstStyle/>
          <a:p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</a:t>
            </a:r>
            <a:r>
              <a:rPr lang="en-US" sz="4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8" y="1988840"/>
            <a:ext cx="2469153" cy="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12386"/>
          <a:stretch/>
        </p:blipFill>
        <p:spPr bwMode="auto">
          <a:xfrm>
            <a:off x="312690" y="4726975"/>
            <a:ext cx="156708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5625940"/>
            <a:ext cx="1567433" cy="79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69547"/>
            <a:ext cx="2889251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Flecha derecha"/>
          <p:cNvSpPr/>
          <p:nvPr/>
        </p:nvSpPr>
        <p:spPr>
          <a:xfrm rot="680840">
            <a:off x="3108764" y="2979197"/>
            <a:ext cx="2833170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integrity</a:t>
            </a:r>
            <a:endParaRPr lang="en-US" dirty="0"/>
          </a:p>
        </p:txBody>
      </p:sp>
      <p:sp>
        <p:nvSpPr>
          <p:cNvPr id="12" name="11 Flecha derecha"/>
          <p:cNvSpPr/>
          <p:nvPr/>
        </p:nvSpPr>
        <p:spPr>
          <a:xfrm rot="20693493">
            <a:off x="3142210" y="4815716"/>
            <a:ext cx="2792694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 activity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2312157" y="2739823"/>
            <a:ext cx="117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SNPs</a:t>
            </a:r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WES/WGS</a:t>
            </a:r>
            <a:endParaRPr lang="en-US" sz="14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2093"/>
          <a:stretch/>
        </p:blipFill>
        <p:spPr bwMode="auto">
          <a:xfrm>
            <a:off x="1940017" y="4559855"/>
            <a:ext cx="74428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79512" y="611800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 expression</a:t>
            </a:r>
            <a:endParaRPr lang="en-US" dirty="0"/>
          </a:p>
        </p:txBody>
      </p:sp>
      <p:sp>
        <p:nvSpPr>
          <p:cNvPr id="16" name="15 CuadroTexto"/>
          <p:cNvSpPr txBox="1"/>
          <p:nvPr/>
        </p:nvSpPr>
        <p:spPr>
          <a:xfrm>
            <a:off x="5658620" y="1706381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Using protein interaction networks as an scaffold to interpret the genomic data in a functionally-derived context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824028" y="409571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AND/OR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156176" y="524776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part of the interactome is active and/or is damaged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98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12" y="1595284"/>
            <a:ext cx="3796293" cy="13983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Network analysis helps to find disease genes in complex diseases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Users\Ximo\Documents\presentaciones\2013-05-10 Sistemas Genomicos\HSCR-Sp_Fig4.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093" y="3573025"/>
            <a:ext cx="4820239" cy="31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21709" y="5077633"/>
            <a:ext cx="3746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/>
              <a:t>CHRNA7</a:t>
            </a:r>
            <a:r>
              <a:rPr lang="en-US" sz="1200" dirty="0" smtClean="0"/>
              <a:t> </a:t>
            </a:r>
            <a:r>
              <a:rPr lang="en-US" sz="1200" dirty="0"/>
              <a:t>	(rs2175886 p = 0.000607</a:t>
            </a:r>
            <a:r>
              <a:rPr lang="en-US" sz="1200" dirty="0" smtClean="0"/>
              <a:t>)</a:t>
            </a:r>
          </a:p>
          <a:p>
            <a:r>
              <a:rPr lang="en-US" sz="1200" i="1" dirty="0" smtClean="0"/>
              <a:t>IQGAP2</a:t>
            </a:r>
            <a:r>
              <a:rPr lang="en-US" sz="1200" dirty="0" smtClean="0"/>
              <a:t> 	(rs950643 p = 0.0003585)</a:t>
            </a:r>
          </a:p>
          <a:p>
            <a:r>
              <a:rPr lang="en-US" sz="1200" i="1" dirty="0" smtClean="0"/>
              <a:t>DLC1</a:t>
            </a:r>
            <a:r>
              <a:rPr lang="en-US" sz="1200" dirty="0" smtClean="0"/>
              <a:t> 	(</a:t>
            </a:r>
            <a:r>
              <a:rPr lang="en-US" sz="1200" dirty="0"/>
              <a:t>rs1454947 p = 0.007526</a:t>
            </a:r>
            <a:r>
              <a:rPr lang="en-US" sz="1200" dirty="0" smtClean="0"/>
              <a:t>)</a:t>
            </a:r>
          </a:p>
          <a:p>
            <a:endParaRPr lang="en-US" sz="1200" dirty="0" smtClean="0"/>
          </a:p>
          <a:p>
            <a:endParaRPr lang="en-US" sz="120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3131840" y="4077074"/>
            <a:ext cx="3600400" cy="1078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3131840" y="5373216"/>
            <a:ext cx="4104456" cy="144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131840" y="5585464"/>
            <a:ext cx="4392488" cy="1477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21709" y="6056430"/>
            <a:ext cx="302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SNPs validated in independent cohorts</a:t>
            </a:r>
            <a:endParaRPr lang="en-US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" y="3331573"/>
            <a:ext cx="3443901" cy="14498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t="1414" r="884" b="45694"/>
          <a:stretch/>
        </p:blipFill>
        <p:spPr bwMode="auto">
          <a:xfrm>
            <a:off x="107507" y="1257363"/>
            <a:ext cx="5076564" cy="207421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61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12879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485151"/>
              </p:ext>
            </p:extLst>
          </p:nvPr>
        </p:nvGraphicFramePr>
        <p:xfrm>
          <a:off x="1511658" y="1852733"/>
          <a:ext cx="6048676" cy="374538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12169"/>
                <a:gridCol w="1512169"/>
                <a:gridCol w="1512169"/>
                <a:gridCol w="1512169"/>
              </a:tblGrid>
              <a:tr h="10021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SNPs</a:t>
                      </a:r>
                      <a:r>
                        <a:rPr lang="en-US" sz="1800" smtClean="0"/>
                        <a:t>, gene </a:t>
                      </a:r>
                      <a:r>
                        <a:rPr lang="en-US" sz="1800" dirty="0" smtClean="0"/>
                        <a:t>expression, etc.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Protein interaction networks</a:t>
                      </a:r>
                      <a:endParaRPr lang="en-US" sz="1800" dirty="0"/>
                    </a:p>
                  </a:txBody>
                  <a:tcPr/>
                </a:tc>
              </a:tr>
              <a:tr h="10021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Detection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(only very </a:t>
                      </a:r>
                      <a:r>
                        <a:rPr lang="en-US" sz="1800" smtClean="0"/>
                        <a:t>prevalent genes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</a:tr>
              <a:tr h="81427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Information coverage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Less (~</a:t>
                      </a:r>
                      <a:r>
                        <a:rPr lang="en-US" sz="1800" smtClean="0"/>
                        <a:t>9000 genes </a:t>
                      </a:r>
                      <a:r>
                        <a:rPr lang="en-US" sz="1800" dirty="0" smtClean="0"/>
                        <a:t>in human)</a:t>
                      </a:r>
                      <a:endParaRPr lang="en-US" sz="1800" dirty="0"/>
                    </a:p>
                  </a:txBody>
                  <a:tcPr/>
                </a:tc>
              </a:tr>
              <a:tr h="62636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Illustrative, give hints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Biomarker*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760786" y="5783787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000000"/>
                </a:solidFill>
              </a:rPr>
              <a:t>*Need of extra information (e.g. GO) to provide functional insights in the findings</a:t>
            </a:r>
            <a:endParaRPr lang="en-US" sz="16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26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 descr="C:\Users\Ximo\Documents\Manuscritos\00 Enviados\2009 Patricia Patyways\Sebastian-Figure8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4"/>
          <a:stretch/>
        </p:blipFill>
        <p:spPr bwMode="auto">
          <a:xfrm>
            <a:off x="1115627" y="2186735"/>
            <a:ext cx="6935343" cy="467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0" name="1 Título"/>
          <p:cNvSpPr>
            <a:spLocks noGrp="1"/>
          </p:cNvSpPr>
          <p:nvPr>
            <p:ph type="title"/>
          </p:nvPr>
        </p:nvSpPr>
        <p:spPr>
          <a:xfrm>
            <a:off x="539565" y="0"/>
            <a:ext cx="8064895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mechanism-based perspective</a:t>
            </a:r>
          </a:p>
        </p:txBody>
      </p:sp>
      <p:sp>
        <p:nvSpPr>
          <p:cNvPr id="43011" name="2 CuadroTexto"/>
          <p:cNvSpPr txBox="1">
            <a:spLocks noChangeArrowheads="1"/>
          </p:cNvSpPr>
          <p:nvPr/>
        </p:nvSpPr>
        <p:spPr bwMode="auto">
          <a:xfrm>
            <a:off x="395549" y="1260881"/>
            <a:ext cx="835292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Transforming</a:t>
            </a:r>
            <a:r>
              <a:rPr lang="en-US" sz="200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 </a:t>
            </a:r>
            <a:r>
              <a:rPr lang="en-US" sz="2000" b="1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gene </a:t>
            </a:r>
            <a:r>
              <a:rPr lang="en-US" sz="20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expression </a:t>
            </a:r>
            <a:r>
              <a:rPr lang="en-US" sz="2000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values into another value that </a:t>
            </a:r>
            <a:r>
              <a:rPr lang="en-US" sz="20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accounts for a function</a:t>
            </a:r>
            <a:r>
              <a:rPr lang="en-US" sz="2000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. Easiest example of modeling function: </a:t>
            </a:r>
            <a:r>
              <a:rPr lang="en-US" sz="20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signaling pathways</a:t>
            </a:r>
            <a:r>
              <a:rPr lang="en-US" sz="2000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. </a:t>
            </a:r>
            <a:r>
              <a:rPr lang="en-US" sz="2000" dirty="0" smtClean="0">
                <a:solidFill>
                  <a:srgbClr val="333399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Function: transmission of a signal from a receptor to an effector</a:t>
            </a:r>
          </a:p>
        </p:txBody>
      </p:sp>
      <p:sp>
        <p:nvSpPr>
          <p:cNvPr id="43049" name="26 CuadroTexto"/>
          <p:cNvSpPr txBox="1">
            <a:spLocks noChangeArrowheads="1"/>
          </p:cNvSpPr>
          <p:nvPr/>
        </p:nvSpPr>
        <p:spPr bwMode="auto">
          <a:xfrm>
            <a:off x="5836209" y="4725144"/>
            <a:ext cx="280831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 dirty="0" smtClean="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  <a:cs typeface="+mn-cs"/>
              </a:rPr>
              <a:t>Activations and repressions occur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1043608" y="306896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Receptor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696419" y="307112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Effector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4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/>
          <p:nvPr/>
        </p:nvSpPr>
        <p:spPr>
          <a:xfrm>
            <a:off x="6324600" y="838200"/>
            <a:ext cx="2590800" cy="3810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Box 6"/>
          <p:cNvSpPr txBox="1"/>
          <p:nvPr/>
        </p:nvSpPr>
        <p:spPr>
          <a:xfrm>
            <a:off x="4191000" y="5961965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NHGRI GWA Catalog</a:t>
            </a:r>
          </a:p>
          <a:p>
            <a:r>
              <a:rPr lang="en-US" sz="1400" b="1" dirty="0" smtClean="0">
                <a:solidFill>
                  <a:srgbClr val="000000"/>
                </a:solidFill>
              </a:rPr>
              <a:t>www.genome.gov/GWAStudies</a:t>
            </a: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14" name="Rectangle 7"/>
          <p:cNvSpPr/>
          <p:nvPr/>
        </p:nvSpPr>
        <p:spPr>
          <a:xfrm>
            <a:off x="6072199" y="1066800"/>
            <a:ext cx="2590800" cy="38100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865835" y="298906"/>
            <a:ext cx="7797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Published Genome-Wide Associations</a:t>
            </a:r>
            <a:endParaRPr lang="en-US" sz="32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07504" y="980728"/>
            <a:ext cx="331236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By the time of the completion of the human genome sequence, in </a:t>
            </a:r>
            <a:r>
              <a:rPr lang="en-US" b="1" dirty="0">
                <a:solidFill>
                  <a:srgbClr val="000000"/>
                </a:solidFill>
              </a:rPr>
              <a:t>2005</a:t>
            </a:r>
            <a:r>
              <a:rPr lang="en-US" dirty="0">
                <a:solidFill>
                  <a:srgbClr val="000000"/>
                </a:solidFill>
              </a:rPr>
              <a:t>, just a </a:t>
            </a:r>
            <a:r>
              <a:rPr lang="en-US" b="1" dirty="0">
                <a:solidFill>
                  <a:srgbClr val="000000"/>
                </a:solidFill>
              </a:rPr>
              <a:t>few</a:t>
            </a:r>
            <a:r>
              <a:rPr lang="en-US" dirty="0">
                <a:solidFill>
                  <a:srgbClr val="000000"/>
                </a:solidFill>
              </a:rPr>
              <a:t> genetic variants were known to be significantly associated to diseases. 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When </a:t>
            </a:r>
            <a:r>
              <a:rPr lang="en-US" dirty="0">
                <a:solidFill>
                  <a:srgbClr val="000000"/>
                </a:solidFill>
              </a:rPr>
              <a:t>the first exhaustive catalogue of GWAS was compiled, </a:t>
            </a:r>
            <a:r>
              <a:rPr lang="en-US" dirty="0" smtClean="0">
                <a:solidFill>
                  <a:srgbClr val="000000"/>
                </a:solidFill>
              </a:rPr>
              <a:t>in 2008, only </a:t>
            </a:r>
            <a:r>
              <a:rPr lang="en-US" dirty="0">
                <a:solidFill>
                  <a:srgbClr val="000000"/>
                </a:solidFill>
              </a:rPr>
              <a:t>three years later, more than </a:t>
            </a:r>
            <a:r>
              <a:rPr lang="en-US" b="1" dirty="0">
                <a:solidFill>
                  <a:srgbClr val="000000"/>
                </a:solidFill>
              </a:rPr>
              <a:t>500</a:t>
            </a:r>
            <a:r>
              <a:rPr lang="en-US" dirty="0">
                <a:solidFill>
                  <a:srgbClr val="000000"/>
                </a:solidFill>
              </a:rPr>
              <a:t> single nucleotide polymorphisms (SNPs) were associated to </a:t>
            </a:r>
            <a:r>
              <a:rPr lang="en-US" dirty="0" smtClean="0">
                <a:solidFill>
                  <a:srgbClr val="000000"/>
                </a:solidFill>
              </a:rPr>
              <a:t>traits.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Today, the catalog has </a:t>
            </a:r>
            <a:r>
              <a:rPr lang="en-US" dirty="0">
                <a:solidFill>
                  <a:srgbClr val="000000"/>
                </a:solidFill>
              </a:rPr>
              <a:t>collected more than </a:t>
            </a:r>
            <a:r>
              <a:rPr lang="en-US" dirty="0" smtClean="0">
                <a:solidFill>
                  <a:srgbClr val="000000"/>
                </a:solidFill>
              </a:rPr>
              <a:t>1,900 </a:t>
            </a:r>
            <a:r>
              <a:rPr lang="en-US" dirty="0">
                <a:solidFill>
                  <a:srgbClr val="000000"/>
                </a:solidFill>
              </a:rPr>
              <a:t>papers reporting </a:t>
            </a:r>
            <a:r>
              <a:rPr lang="en-US" b="1" dirty="0" smtClean="0">
                <a:solidFill>
                  <a:srgbClr val="000000"/>
                </a:solidFill>
              </a:rPr>
              <a:t>14,012 </a:t>
            </a:r>
            <a:r>
              <a:rPr lang="en-US" dirty="0" smtClean="0">
                <a:solidFill>
                  <a:srgbClr val="000000"/>
                </a:solidFill>
              </a:rPr>
              <a:t>SNPs </a:t>
            </a:r>
            <a:r>
              <a:rPr lang="en-US" dirty="0">
                <a:solidFill>
                  <a:srgbClr val="000000"/>
                </a:solidFill>
              </a:rPr>
              <a:t>significantly associated to more than </a:t>
            </a:r>
            <a:r>
              <a:rPr lang="en-US" b="1" dirty="0" smtClean="0">
                <a:solidFill>
                  <a:srgbClr val="000000"/>
                </a:solidFill>
              </a:rPr>
              <a:t>1,500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traits. </a:t>
            </a:r>
          </a:p>
        </p:txBody>
      </p:sp>
      <p:grpSp>
        <p:nvGrpSpPr>
          <p:cNvPr id="4" name="3 Grupo"/>
          <p:cNvGrpSpPr/>
          <p:nvPr/>
        </p:nvGrpSpPr>
        <p:grpSpPr>
          <a:xfrm>
            <a:off x="3818571" y="1984772"/>
            <a:ext cx="5012060" cy="3759045"/>
            <a:chOff x="3818570" y="1984771"/>
            <a:chExt cx="5012060" cy="3759045"/>
          </a:xfrm>
        </p:grpSpPr>
        <p:pic>
          <p:nvPicPr>
            <p:cNvPr id="12" name="Content Placeholder 3" descr="2011 2.jpg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>
            <a:xfrm>
              <a:off x="3818570" y="1984771"/>
              <a:ext cx="5012060" cy="3759045"/>
            </a:xfrm>
            <a:prstGeom prst="rect">
              <a:avLst/>
            </a:prstGeom>
          </p:spPr>
        </p:pic>
        <p:sp>
          <p:nvSpPr>
            <p:cNvPr id="3" name="2 Rectángulo"/>
            <p:cNvSpPr/>
            <p:nvPr/>
          </p:nvSpPr>
          <p:spPr>
            <a:xfrm>
              <a:off x="7308304" y="1984771"/>
              <a:ext cx="1522326" cy="292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81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4388" t="5664" r="18355" b="7370"/>
          <a:stretch>
            <a:fillRect/>
          </a:stretch>
        </p:blipFill>
        <p:spPr bwMode="auto">
          <a:xfrm>
            <a:off x="2484196" y="2132856"/>
            <a:ext cx="6624321" cy="4296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0" y="2132856"/>
            <a:ext cx="26997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would you predict about the consequences of gene activity changes in the apoptosis pathway in a case control experiment of colorectal cancer?</a:t>
            </a:r>
          </a:p>
          <a:p>
            <a:endParaRPr lang="en-US" sz="2000" dirty="0" smtClean="0"/>
          </a:p>
          <a:p>
            <a:r>
              <a:rPr lang="en-US" sz="2000" dirty="0" smtClean="0"/>
              <a:t>The  figure shows the gene up-regulations (red) and down-regulations (blue)</a:t>
            </a:r>
            <a:endParaRPr lang="en-US" sz="2000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556792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effects of changes in gene activity are not obvious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0" y="836713"/>
            <a:ext cx="3923928" cy="1556792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Apoptosis inhibition is not obvious from gene expression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2448" y="-36512"/>
            <a:ext cx="5004048" cy="3228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 l="4388" t="5664" r="18355" b="7370"/>
          <a:stretch>
            <a:fillRect/>
          </a:stretch>
        </p:blipFill>
        <p:spPr bwMode="auto">
          <a:xfrm>
            <a:off x="3816424" y="3356995"/>
            <a:ext cx="5292080" cy="3432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51520" y="3357001"/>
            <a:ext cx="37444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Two of the three possible sub-pathways leading to apoptosis are inhibited in colorectal cancer. Upper panel shows the inhibited sub-pathways in blue. Lower panel shows the actual gene up-regulations (red) and down-regulations (blue) that justify this change in the activity of the sub-pathways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44624"/>
            <a:ext cx="9144000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pathways cross-talk to deregulate programmed death in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Fanconi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anemia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5" r="12482"/>
          <a:stretch/>
        </p:blipFill>
        <p:spPr bwMode="auto">
          <a:xfrm>
            <a:off x="4713559" y="1124745"/>
            <a:ext cx="4464496" cy="5166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r="11105"/>
          <a:stretch/>
        </p:blipFill>
        <p:spPr bwMode="auto">
          <a:xfrm>
            <a:off x="74565" y="1171561"/>
            <a:ext cx="4353419" cy="490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0" y="5890048"/>
            <a:ext cx="914400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FA is a rare chromosome instability syndrome characterized by aplastic anemia and cancer and leukemia </a:t>
            </a:r>
            <a:r>
              <a:rPr lang="en-US" dirty="0" smtClean="0"/>
              <a:t>susceptibility. </a:t>
            </a:r>
            <a:r>
              <a:rPr lang="en-US" dirty="0"/>
              <a:t>It has been proposed that disruption of the apoptotic control, a hallmark of FA, </a:t>
            </a:r>
            <a:r>
              <a:rPr lang="en-US" dirty="0" smtClean="0"/>
              <a:t>accounts for part of the </a:t>
            </a:r>
            <a:r>
              <a:rPr lang="en-US" dirty="0"/>
              <a:t>phenotype of the </a:t>
            </a:r>
            <a:r>
              <a:rPr lang="en-US" dirty="0" smtClean="0"/>
              <a:t>disease. </a:t>
            </a:r>
            <a:endParaRPr lang="en-US" dirty="0"/>
          </a:p>
        </p:txBody>
      </p:sp>
      <p:sp>
        <p:nvSpPr>
          <p:cNvPr id="5" name="4 Flecha abajo"/>
          <p:cNvSpPr/>
          <p:nvPr/>
        </p:nvSpPr>
        <p:spPr>
          <a:xfrm>
            <a:off x="7884368" y="5445226"/>
            <a:ext cx="144016" cy="288032"/>
          </a:xfrm>
          <a:prstGeom prst="downArrow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abajo"/>
          <p:cNvSpPr/>
          <p:nvPr/>
        </p:nvSpPr>
        <p:spPr>
          <a:xfrm>
            <a:off x="8604448" y="2420890"/>
            <a:ext cx="144016" cy="288032"/>
          </a:xfrm>
          <a:prstGeom prst="downArrow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Flecha abajo"/>
          <p:cNvSpPr/>
          <p:nvPr/>
        </p:nvSpPr>
        <p:spPr>
          <a:xfrm flipV="1">
            <a:off x="4355976" y="5309593"/>
            <a:ext cx="144016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Flecha abajo"/>
          <p:cNvSpPr/>
          <p:nvPr/>
        </p:nvSpPr>
        <p:spPr>
          <a:xfrm flipV="1">
            <a:off x="8028384" y="4653136"/>
            <a:ext cx="144016" cy="2880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abajo"/>
          <p:cNvSpPr/>
          <p:nvPr/>
        </p:nvSpPr>
        <p:spPr>
          <a:xfrm>
            <a:off x="4139952" y="2429272"/>
            <a:ext cx="144016" cy="288032"/>
          </a:xfrm>
          <a:prstGeom prst="downArrow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Flecha abajo"/>
          <p:cNvSpPr/>
          <p:nvPr/>
        </p:nvSpPr>
        <p:spPr>
          <a:xfrm>
            <a:off x="8532440" y="1556794"/>
            <a:ext cx="144016" cy="288032"/>
          </a:xfrm>
          <a:prstGeom prst="downArrow">
            <a:avLst/>
          </a:prstGeom>
          <a:solidFill>
            <a:srgbClr val="6600FF"/>
          </a:solidFill>
          <a:ln>
            <a:solidFill>
              <a:srgbClr val="66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Abrir llave"/>
          <p:cNvSpPr/>
          <p:nvPr/>
        </p:nvSpPr>
        <p:spPr>
          <a:xfrm>
            <a:off x="4572000" y="1988840"/>
            <a:ext cx="141559" cy="3600402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6 Grupo"/>
          <p:cNvGrpSpPr/>
          <p:nvPr/>
        </p:nvGrpSpPr>
        <p:grpSpPr>
          <a:xfrm>
            <a:off x="2461546" y="1163542"/>
            <a:ext cx="6716509" cy="4569716"/>
            <a:chOff x="2461546" y="1163542"/>
            <a:chExt cx="6716509" cy="4569716"/>
          </a:xfrm>
        </p:grpSpPr>
        <p:sp>
          <p:nvSpPr>
            <p:cNvPr id="6" name="5 Llamada rectangular"/>
            <p:cNvSpPr/>
            <p:nvPr/>
          </p:nvSpPr>
          <p:spPr>
            <a:xfrm>
              <a:off x="3707905" y="1268760"/>
              <a:ext cx="1440160" cy="720080"/>
            </a:xfrm>
            <a:prstGeom prst="wedgeRectCallout">
              <a:avLst>
                <a:gd name="adj1" fmla="val -31257"/>
                <a:gd name="adj2" fmla="val 1079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No </a:t>
              </a:r>
              <a:r>
                <a:rPr lang="es-ES" dirty="0" err="1">
                  <a:solidFill>
                    <a:schemeClr val="tx1"/>
                  </a:solidFill>
                </a:rPr>
                <a:t>proliferation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13 Llamada rectangular"/>
            <p:cNvSpPr/>
            <p:nvPr/>
          </p:nvSpPr>
          <p:spPr>
            <a:xfrm>
              <a:off x="7647442" y="3017229"/>
              <a:ext cx="1440160" cy="720080"/>
            </a:xfrm>
            <a:prstGeom prst="wedgeRectCallout">
              <a:avLst>
                <a:gd name="adj1" fmla="val -932"/>
                <a:gd name="adj2" fmla="val -9670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No </a:t>
              </a:r>
              <a:r>
                <a:rPr lang="es-ES" dirty="0" err="1" smtClean="0">
                  <a:solidFill>
                    <a:schemeClr val="tx1"/>
                  </a:solidFill>
                </a:rPr>
                <a:t>degradation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5" name="14 Llamada rectangular"/>
            <p:cNvSpPr/>
            <p:nvPr/>
          </p:nvSpPr>
          <p:spPr>
            <a:xfrm>
              <a:off x="7670057" y="3737309"/>
              <a:ext cx="1440160" cy="483779"/>
            </a:xfrm>
            <a:prstGeom prst="wedgeRectCallout">
              <a:avLst>
                <a:gd name="adj1" fmla="val -30309"/>
                <a:gd name="adj2" fmla="val 136198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tx1"/>
                  </a:solidFill>
                </a:rPr>
                <a:t>Survival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6" name="15 Llamada rectangular"/>
            <p:cNvSpPr/>
            <p:nvPr/>
          </p:nvSpPr>
          <p:spPr>
            <a:xfrm>
              <a:off x="6198330" y="1163542"/>
              <a:ext cx="1440160" cy="720080"/>
            </a:xfrm>
            <a:prstGeom prst="wedgeRectCallout">
              <a:avLst>
                <a:gd name="adj1" fmla="val 89095"/>
                <a:gd name="adj2" fmla="val 2269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No </a:t>
              </a:r>
              <a:r>
                <a:rPr lang="es-ES" dirty="0" err="1" smtClean="0">
                  <a:solidFill>
                    <a:schemeClr val="tx1"/>
                  </a:solidFill>
                </a:rPr>
                <a:t>degradation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7" name="16 Llamada rectangular"/>
            <p:cNvSpPr/>
            <p:nvPr/>
          </p:nvSpPr>
          <p:spPr>
            <a:xfrm>
              <a:off x="8028384" y="5157192"/>
              <a:ext cx="1149671" cy="576066"/>
            </a:xfrm>
            <a:prstGeom prst="wedgeRectCallout">
              <a:avLst>
                <a:gd name="adj1" fmla="val -74532"/>
                <a:gd name="adj2" fmla="val 2459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No </a:t>
              </a:r>
              <a:endParaRPr lang="es-ES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s-ES" dirty="0" smtClean="0">
                  <a:solidFill>
                    <a:schemeClr val="tx1"/>
                  </a:solidFill>
                </a:rPr>
                <a:t>apoptosis</a:t>
              </a:r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8" name="17 Llamada rectangular"/>
            <p:cNvSpPr/>
            <p:nvPr/>
          </p:nvSpPr>
          <p:spPr>
            <a:xfrm>
              <a:off x="2461546" y="4437112"/>
              <a:ext cx="1440160" cy="720080"/>
            </a:xfrm>
            <a:prstGeom prst="wedgeRectCallout">
              <a:avLst>
                <a:gd name="adj1" fmla="val 54032"/>
                <a:gd name="adj2" fmla="val 81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 err="1" smtClean="0">
                  <a:solidFill>
                    <a:schemeClr val="tx1"/>
                  </a:solidFill>
                </a:rPr>
                <a:t>Activation</a:t>
              </a:r>
              <a:r>
                <a:rPr lang="es-ES" dirty="0" smtClean="0">
                  <a:solidFill>
                    <a:schemeClr val="tx1"/>
                  </a:solidFill>
                </a:rPr>
                <a:t> apoptosis </a:t>
              </a:r>
              <a:r>
                <a:rPr lang="es-ES" dirty="0" err="1" smtClean="0">
                  <a:solidFill>
                    <a:schemeClr val="tx1"/>
                  </a:solidFill>
                </a:rPr>
                <a:t>pathway</a:t>
              </a:r>
              <a:endParaRPr lang="es-E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19 Conector recto de flecha"/>
          <p:cNvCxnSpPr>
            <a:endCxn id="13" idx="1"/>
          </p:cNvCxnSpPr>
          <p:nvPr/>
        </p:nvCxnSpPr>
        <p:spPr>
          <a:xfrm flipV="1">
            <a:off x="4139952" y="3789041"/>
            <a:ext cx="432048" cy="15205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2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12879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49220"/>
              </p:ext>
            </p:extLst>
          </p:nvPr>
        </p:nvGraphicFramePr>
        <p:xfrm>
          <a:off x="755576" y="1772816"/>
          <a:ext cx="7488830" cy="4563437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497766"/>
                <a:gridCol w="1497766"/>
                <a:gridCol w="1497766"/>
                <a:gridCol w="1497766"/>
                <a:gridCol w="1497766"/>
              </a:tblGrid>
              <a:tr h="1017772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SNPs</a:t>
                      </a:r>
                      <a:r>
                        <a:rPr lang="en-US" sz="1800" smtClean="0"/>
                        <a:t>, gene </a:t>
                      </a:r>
                      <a:r>
                        <a:rPr lang="en-US" sz="1800" dirty="0" smtClean="0"/>
                        <a:t>expression, etc.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GO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Protein interaction networks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Models of cellular functions</a:t>
                      </a:r>
                      <a:endParaRPr lang="en-US" sz="1800" dirty="0"/>
                    </a:p>
                  </a:txBody>
                  <a:tcPr/>
                </a:tc>
              </a:tr>
              <a:tr h="1017772">
                <a:tc>
                  <a:txBody>
                    <a:bodyPr/>
                    <a:lstStyle/>
                    <a:p>
                      <a:pPr algn="ctr"/>
                      <a:endParaRPr lang="en-US" sz="1800" dirty="0" smtClean="0"/>
                    </a:p>
                    <a:p>
                      <a:pPr algn="ctr"/>
                      <a:r>
                        <a:rPr lang="en-US" sz="1800" dirty="0" smtClean="0"/>
                        <a:t>Detection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(only very </a:t>
                      </a:r>
                      <a:r>
                        <a:rPr lang="en-US" sz="1800" smtClean="0"/>
                        <a:t>prevalent genes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Very high</a:t>
                      </a:r>
                      <a:endParaRPr lang="en-US" sz="1800" dirty="0"/>
                    </a:p>
                  </a:txBody>
                  <a:tcPr/>
                </a:tc>
              </a:tr>
              <a:tr h="10177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Information coverage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(~</a:t>
                      </a:r>
                      <a:r>
                        <a:rPr lang="en-US" sz="1800" smtClean="0"/>
                        <a:t>9000 genes </a:t>
                      </a:r>
                      <a:r>
                        <a:rPr lang="en-US" sz="1800" dirty="0" smtClean="0"/>
                        <a:t>in human)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(~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6700 genes in human</a:t>
                      </a:r>
                      <a:r>
                        <a:rPr lang="en-US" sz="1800" dirty="0" smtClean="0"/>
                        <a:t>)*</a:t>
                      </a:r>
                    </a:p>
                  </a:txBody>
                  <a:tcPr/>
                </a:tc>
              </a:tr>
              <a:tr h="13391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Illustrative, give hints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 that explain disease mechanism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827584" y="6398630"/>
            <a:ext cx="7416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*Only ~800 </a:t>
            </a:r>
            <a:r>
              <a:rPr lang="en-US" sz="1600" dirty="0">
                <a:solidFill>
                  <a:srgbClr val="000000"/>
                </a:solidFill>
              </a:rPr>
              <a:t>genes in </a:t>
            </a:r>
            <a:r>
              <a:rPr lang="en-US" sz="1600" dirty="0" smtClean="0">
                <a:solidFill>
                  <a:srgbClr val="000000"/>
                </a:solidFill>
              </a:rPr>
              <a:t>human signaling pathways 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36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8"/>
          <p:cNvSpPr txBox="1">
            <a:spLocks noChangeArrowheads="1"/>
          </p:cNvSpPr>
          <p:nvPr/>
        </p:nvSpPr>
        <p:spPr bwMode="auto">
          <a:xfrm>
            <a:off x="7264416" y="430222"/>
            <a:ext cx="19447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sz="1000" b="1">
                <a:solidFill>
                  <a:srgbClr val="F8F8F8"/>
                </a:solidFill>
              </a:rPr>
              <a:t>Hospital Universitario La Paz</a:t>
            </a:r>
            <a:endParaRPr lang="es-ES_tradnl" sz="1000" b="1">
              <a:solidFill>
                <a:srgbClr val="F8F8F8"/>
              </a:solidFill>
            </a:endParaRPr>
          </a:p>
        </p:txBody>
      </p:sp>
      <p:sp>
        <p:nvSpPr>
          <p:cNvPr id="5123" name="Rectangle 18"/>
          <p:cNvSpPr>
            <a:spLocks noGrp="1" noChangeArrowheads="1"/>
          </p:cNvSpPr>
          <p:nvPr>
            <p:ph type="body" idx="4294967295"/>
          </p:nvPr>
        </p:nvSpPr>
        <p:spPr>
          <a:xfrm>
            <a:off x="3191829" y="1744746"/>
            <a:ext cx="2100263" cy="892175"/>
          </a:xfrm>
          <a:noFill/>
        </p:spPr>
        <p:txBody>
          <a:bodyPr/>
          <a:lstStyle/>
          <a:p>
            <a:pPr>
              <a:buFontTx/>
              <a:buNone/>
            </a:pPr>
            <a:r>
              <a:rPr lang="es-ES" sz="2000" b="1" dirty="0">
                <a:solidFill>
                  <a:srgbClr val="0070C0"/>
                </a:solidFill>
              </a:rPr>
              <a:t>GENOMICS</a:t>
            </a:r>
          </a:p>
          <a:p>
            <a:pPr>
              <a:buFontTx/>
              <a:buNone/>
            </a:pPr>
            <a:endParaRPr lang="es-ES" sz="2000" b="1" dirty="0">
              <a:solidFill>
                <a:srgbClr val="0070C0"/>
              </a:solidFill>
            </a:endParaRPr>
          </a:p>
        </p:txBody>
      </p:sp>
      <p:sp>
        <p:nvSpPr>
          <p:cNvPr id="5124" name="Rectangle 19"/>
          <p:cNvSpPr>
            <a:spLocks noChangeArrowheads="1"/>
          </p:cNvSpPr>
          <p:nvPr/>
        </p:nvSpPr>
        <p:spPr bwMode="auto">
          <a:xfrm>
            <a:off x="4776789" y="1714501"/>
            <a:ext cx="209867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s-ES" sz="2000" b="1">
                <a:solidFill>
                  <a:srgbClr val="FF0000"/>
                </a:solidFill>
              </a:rPr>
              <a:t>GENETICS</a:t>
            </a:r>
          </a:p>
          <a:p>
            <a:pPr marL="342900" indent="-342900">
              <a:spcBef>
                <a:spcPct val="20000"/>
              </a:spcBef>
            </a:pPr>
            <a:endParaRPr lang="es-ES" sz="2000" b="1">
              <a:solidFill>
                <a:srgbClr val="FF0000"/>
              </a:solidFill>
            </a:endParaRPr>
          </a:p>
        </p:txBody>
      </p:sp>
      <p:sp>
        <p:nvSpPr>
          <p:cNvPr id="5125" name="Rectangle 20"/>
          <p:cNvSpPr>
            <a:spLocks noChangeArrowheads="1"/>
          </p:cNvSpPr>
          <p:nvPr/>
        </p:nvSpPr>
        <p:spPr bwMode="auto">
          <a:xfrm>
            <a:off x="6613525" y="1714509"/>
            <a:ext cx="20986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s-ES" sz="2000" b="1">
                <a:solidFill>
                  <a:srgbClr val="30E85C"/>
                </a:solidFill>
              </a:rPr>
              <a:t>EPIGENETICS</a:t>
            </a:r>
          </a:p>
        </p:txBody>
      </p:sp>
      <p:sp>
        <p:nvSpPr>
          <p:cNvPr id="5126" name="Text Box 21"/>
          <p:cNvSpPr txBox="1">
            <a:spLocks noChangeArrowheads="1"/>
          </p:cNvSpPr>
          <p:nvPr/>
        </p:nvSpPr>
        <p:spPr bwMode="auto">
          <a:xfrm>
            <a:off x="323863" y="2350717"/>
            <a:ext cx="273344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 b="1" dirty="0" smtClean="0"/>
              <a:t>All genetic/genomic </a:t>
            </a:r>
          </a:p>
          <a:p>
            <a:r>
              <a:rPr lang="en-US" sz="2000" b="1" dirty="0" smtClean="0"/>
              <a:t>or epigenetic </a:t>
            </a:r>
          </a:p>
          <a:p>
            <a:r>
              <a:rPr lang="en-US" sz="2000" b="1" dirty="0" smtClean="0"/>
              <a:t>diseases with known</a:t>
            </a:r>
          </a:p>
          <a:p>
            <a:r>
              <a:rPr lang="en-US" sz="2000" b="1" dirty="0" smtClean="0"/>
              <a:t>cause:</a:t>
            </a:r>
          </a:p>
          <a:p>
            <a:r>
              <a:rPr lang="en-US" sz="2000" b="1" dirty="0" smtClean="0"/>
              <a:t> ~ 5000 disorders</a:t>
            </a:r>
            <a:endParaRPr lang="en-US" sz="2000" b="1" dirty="0"/>
          </a:p>
        </p:txBody>
      </p:sp>
      <p:sp>
        <p:nvSpPr>
          <p:cNvPr id="5127" name="Rectangle 22"/>
          <p:cNvSpPr>
            <a:spLocks noChangeArrowheads="1"/>
          </p:cNvSpPr>
          <p:nvPr/>
        </p:nvSpPr>
        <p:spPr bwMode="auto">
          <a:xfrm>
            <a:off x="3563941" y="2780929"/>
            <a:ext cx="360363" cy="433388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5128" name="Rectangle 23"/>
          <p:cNvSpPr>
            <a:spLocks noChangeArrowheads="1"/>
          </p:cNvSpPr>
          <p:nvPr/>
        </p:nvSpPr>
        <p:spPr bwMode="auto">
          <a:xfrm>
            <a:off x="3924301" y="2780929"/>
            <a:ext cx="4608512" cy="4333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5129" name="Rectangle 24"/>
          <p:cNvSpPr>
            <a:spLocks noChangeArrowheads="1"/>
          </p:cNvSpPr>
          <p:nvPr/>
        </p:nvSpPr>
        <p:spPr bwMode="auto">
          <a:xfrm>
            <a:off x="8532825" y="2780929"/>
            <a:ext cx="144463" cy="433388"/>
          </a:xfrm>
          <a:prstGeom prst="rect">
            <a:avLst/>
          </a:prstGeom>
          <a:solidFill>
            <a:srgbClr val="30E85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5130" name="Text Box 25"/>
          <p:cNvSpPr txBox="1">
            <a:spLocks noChangeArrowheads="1"/>
          </p:cNvSpPr>
          <p:nvPr/>
        </p:nvSpPr>
        <p:spPr bwMode="auto">
          <a:xfrm>
            <a:off x="3348052" y="2271341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/>
              <a:t>8-12%</a:t>
            </a:r>
          </a:p>
        </p:txBody>
      </p:sp>
      <p:sp>
        <p:nvSpPr>
          <p:cNvPr id="5131" name="Text Box 26"/>
          <p:cNvSpPr txBox="1">
            <a:spLocks noChangeArrowheads="1"/>
          </p:cNvSpPr>
          <p:nvPr/>
        </p:nvSpPr>
        <p:spPr bwMode="auto">
          <a:xfrm>
            <a:off x="5240349" y="2277692"/>
            <a:ext cx="9797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/>
              <a:t>82-87%</a:t>
            </a:r>
          </a:p>
        </p:txBody>
      </p:sp>
      <p:sp>
        <p:nvSpPr>
          <p:cNvPr id="5132" name="Text Box 27"/>
          <p:cNvSpPr txBox="1">
            <a:spLocks noChangeArrowheads="1"/>
          </p:cNvSpPr>
          <p:nvPr/>
        </p:nvSpPr>
        <p:spPr bwMode="auto">
          <a:xfrm>
            <a:off x="8264537" y="2271341"/>
            <a:ext cx="723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/>
              <a:t>2-3%</a:t>
            </a:r>
          </a:p>
        </p:txBody>
      </p:sp>
      <p:sp>
        <p:nvSpPr>
          <p:cNvPr id="5133" name="Text Box 28"/>
          <p:cNvSpPr txBox="1">
            <a:spLocks noChangeArrowheads="1"/>
          </p:cNvSpPr>
          <p:nvPr/>
        </p:nvSpPr>
        <p:spPr bwMode="auto">
          <a:xfrm>
            <a:off x="3217863" y="1263650"/>
            <a:ext cx="136447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>
                <a:solidFill>
                  <a:srgbClr val="0070C0"/>
                </a:solidFill>
              </a:rPr>
              <a:t>5 Kb- ? Mb</a:t>
            </a:r>
          </a:p>
        </p:txBody>
      </p:sp>
      <p:sp>
        <p:nvSpPr>
          <p:cNvPr id="5134" name="Text Box 29"/>
          <p:cNvSpPr txBox="1">
            <a:spLocks noChangeArrowheads="1"/>
          </p:cNvSpPr>
          <p:nvPr/>
        </p:nvSpPr>
        <p:spPr bwMode="auto">
          <a:xfrm>
            <a:off x="4859337" y="1258889"/>
            <a:ext cx="15311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>
                <a:solidFill>
                  <a:srgbClr val="FF0000"/>
                </a:solidFill>
              </a:rPr>
              <a:t>1 </a:t>
            </a:r>
            <a:r>
              <a:rPr lang="es-ES" b="1" dirty="0" err="1">
                <a:solidFill>
                  <a:srgbClr val="FF0000"/>
                </a:solidFill>
              </a:rPr>
              <a:t>bp</a:t>
            </a:r>
            <a:r>
              <a:rPr lang="es-ES" b="1" dirty="0">
                <a:solidFill>
                  <a:srgbClr val="FF0000"/>
                </a:solidFill>
              </a:rPr>
              <a:t>- 200 </a:t>
            </a:r>
            <a:r>
              <a:rPr lang="es-ES" b="1" dirty="0" err="1">
                <a:solidFill>
                  <a:srgbClr val="FF0000"/>
                </a:solidFill>
              </a:rPr>
              <a:t>bp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135" name="Text Box 30"/>
          <p:cNvSpPr txBox="1">
            <a:spLocks noChangeArrowheads="1"/>
          </p:cNvSpPr>
          <p:nvPr/>
        </p:nvSpPr>
        <p:spPr bwMode="auto">
          <a:xfrm>
            <a:off x="6408739" y="1266825"/>
            <a:ext cx="2364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 dirty="0">
                <a:solidFill>
                  <a:srgbClr val="30E85C"/>
                </a:solidFill>
              </a:rPr>
              <a:t>No </a:t>
            </a:r>
            <a:r>
              <a:rPr lang="es-ES" b="1" dirty="0" err="1">
                <a:solidFill>
                  <a:srgbClr val="30E85C"/>
                </a:solidFill>
              </a:rPr>
              <a:t>dosage</a:t>
            </a:r>
            <a:r>
              <a:rPr lang="es-ES" b="1" dirty="0">
                <a:solidFill>
                  <a:srgbClr val="30E85C"/>
                </a:solidFill>
              </a:rPr>
              <a:t> </a:t>
            </a:r>
            <a:r>
              <a:rPr lang="es-ES" b="1" dirty="0" err="1">
                <a:solidFill>
                  <a:srgbClr val="30E85C"/>
                </a:solidFill>
              </a:rPr>
              <a:t>changes</a:t>
            </a:r>
            <a:endParaRPr lang="es-ES" b="1" dirty="0">
              <a:solidFill>
                <a:srgbClr val="30E85C"/>
              </a:solidFill>
            </a:endParaRPr>
          </a:p>
        </p:txBody>
      </p:sp>
      <p:sp>
        <p:nvSpPr>
          <p:cNvPr id="5136" name="Rectangle 22"/>
          <p:cNvSpPr>
            <a:spLocks noChangeArrowheads="1"/>
          </p:cNvSpPr>
          <p:nvPr/>
        </p:nvSpPr>
        <p:spPr bwMode="auto">
          <a:xfrm>
            <a:off x="3573465" y="3487375"/>
            <a:ext cx="1071563" cy="433387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5137" name="Text Box 26"/>
          <p:cNvSpPr txBox="1">
            <a:spLocks noChangeArrowheads="1"/>
          </p:cNvSpPr>
          <p:nvPr/>
        </p:nvSpPr>
        <p:spPr bwMode="auto">
          <a:xfrm>
            <a:off x="4659325" y="3527053"/>
            <a:ext cx="40575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s-ES" b="1"/>
              <a:t>Unknown or No- responsible genes</a:t>
            </a:r>
          </a:p>
        </p:txBody>
      </p:sp>
      <p:sp>
        <p:nvSpPr>
          <p:cNvPr id="51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2087" y="116632"/>
            <a:ext cx="7772400" cy="996862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prospects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Known causes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Human Genetic Diseases 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3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1" y="1196975"/>
            <a:ext cx="7858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259632" y="119697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Pablo Lapunzina, </a:t>
            </a:r>
            <a:r>
              <a:rPr lang="en-US" sz="1200" dirty="0" smtClean="0"/>
              <a:t>Personal communication</a:t>
            </a:r>
            <a:endParaRPr lang="en-US" dirty="0"/>
          </a:p>
        </p:txBody>
      </p:sp>
      <p:grpSp>
        <p:nvGrpSpPr>
          <p:cNvPr id="21" name="20 Grupo"/>
          <p:cNvGrpSpPr/>
          <p:nvPr/>
        </p:nvGrpSpPr>
        <p:grpSpPr>
          <a:xfrm>
            <a:off x="458699" y="4466108"/>
            <a:ext cx="3070620" cy="1969878"/>
            <a:chOff x="4867217" y="3212976"/>
            <a:chExt cx="3821566" cy="2905982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17" y="3212976"/>
              <a:ext cx="3821566" cy="2905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22 Elipse"/>
            <p:cNvSpPr/>
            <p:nvPr/>
          </p:nvSpPr>
          <p:spPr>
            <a:xfrm>
              <a:off x="7812360" y="5589240"/>
              <a:ext cx="288032" cy="3600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23 CuadroTexto"/>
          <p:cNvSpPr txBox="1"/>
          <p:nvPr/>
        </p:nvSpPr>
        <p:spPr>
          <a:xfrm>
            <a:off x="4288756" y="4296885"/>
            <a:ext cx="4176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Fact</a:t>
            </a:r>
            <a:r>
              <a:rPr lang="en-US" sz="2400" dirty="0" smtClean="0"/>
              <a:t>: exons represent a comparatively small part of the complete genome </a:t>
            </a:r>
          </a:p>
          <a:p>
            <a:r>
              <a:rPr lang="en-US" sz="2400" b="1" dirty="0" smtClean="0"/>
              <a:t>Other fact</a:t>
            </a:r>
            <a:r>
              <a:rPr lang="en-US" sz="2400" dirty="0"/>
              <a:t>: there is still a lot of missing </a:t>
            </a:r>
            <a:r>
              <a:rPr lang="en-US" sz="2400" dirty="0" smtClean="0"/>
              <a:t>heritability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248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523" y="274638"/>
            <a:ext cx="8636895" cy="1143000"/>
          </a:xfrm>
        </p:spPr>
        <p:txBody>
          <a:bodyPr/>
          <a:lstStyle/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ENCODE project suggests a functional role for a large fraction of the genome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5" t="16861" r="7863" b="7558"/>
          <a:stretch/>
        </p:blipFill>
        <p:spPr bwMode="auto">
          <a:xfrm>
            <a:off x="3203859" y="1700808"/>
            <a:ext cx="5612559" cy="364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60" y="4994486"/>
            <a:ext cx="2096840" cy="351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51520" y="1916833"/>
            <a:ext cx="3672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percentage of the genome is occupied by:</a:t>
            </a:r>
          </a:p>
          <a:p>
            <a:endParaRPr lang="en-US" dirty="0" smtClean="0"/>
          </a:p>
          <a:p>
            <a:r>
              <a:rPr lang="en-US" dirty="0" smtClean="0"/>
              <a:t>Coding genes: 		  </a:t>
            </a:r>
            <a:r>
              <a:rPr lang="en-US" b="1" dirty="0" smtClean="0"/>
              <a:t>2.4%</a:t>
            </a:r>
          </a:p>
          <a:p>
            <a:r>
              <a:rPr lang="en-US" dirty="0" smtClean="0"/>
              <a:t>TFBSs			</a:t>
            </a:r>
            <a:r>
              <a:rPr lang="en-US" b="1" dirty="0" smtClean="0"/>
              <a:t>  8.1%</a:t>
            </a:r>
          </a:p>
          <a:p>
            <a:r>
              <a:rPr lang="en-US" dirty="0" smtClean="0"/>
              <a:t>Open chromatin regions	</a:t>
            </a:r>
            <a:r>
              <a:rPr lang="en-US" b="1" dirty="0" smtClean="0"/>
              <a:t>15.2%</a:t>
            </a:r>
          </a:p>
          <a:p>
            <a:r>
              <a:rPr lang="en-US" dirty="0" smtClean="0"/>
              <a:t>Different RNA types	</a:t>
            </a:r>
            <a:r>
              <a:rPr lang="en-US" b="1" dirty="0" smtClean="0"/>
              <a:t>62.0%</a:t>
            </a:r>
          </a:p>
          <a:p>
            <a:endParaRPr lang="en-US" dirty="0"/>
          </a:p>
          <a:p>
            <a:r>
              <a:rPr lang="en-US" dirty="0" smtClean="0"/>
              <a:t>Total annotated elements: 	</a:t>
            </a:r>
            <a:r>
              <a:rPr lang="en-US" b="1" dirty="0" smtClean="0"/>
              <a:t>80.4%</a:t>
            </a:r>
            <a:endParaRPr lang="en-U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424222" y="5445224"/>
            <a:ext cx="84208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Exomes</a:t>
            </a:r>
            <a:r>
              <a:rPr lang="en-US" dirty="0" smtClean="0"/>
              <a:t> are </a:t>
            </a:r>
            <a:r>
              <a:rPr lang="en-US" dirty="0"/>
              <a:t>only </a:t>
            </a:r>
            <a:r>
              <a:rPr lang="en-US" dirty="0" smtClean="0"/>
              <a:t>covering a small fraction of the potential functionality of the genome (2.4%). </a:t>
            </a:r>
          </a:p>
          <a:p>
            <a:r>
              <a:rPr lang="en-US" dirty="0" smtClean="0"/>
              <a:t>Is the </a:t>
            </a:r>
            <a:r>
              <a:rPr lang="en-US" b="1" dirty="0" smtClean="0"/>
              <a:t>missing heritability </a:t>
            </a:r>
            <a:r>
              <a:rPr lang="en-US" dirty="0" smtClean="0"/>
              <a:t>hidden in the remaining 78%?</a:t>
            </a:r>
          </a:p>
          <a:p>
            <a:r>
              <a:rPr lang="en-US" dirty="0" smtClean="0"/>
              <a:t>If so, what type of variant should be expect to discover? SNVs? SVs?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9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"/>
          <p:cNvSpPr/>
          <p:nvPr/>
        </p:nvSpPr>
        <p:spPr>
          <a:xfrm>
            <a:off x="467544" y="3136900"/>
            <a:ext cx="4464496" cy="1667372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prospects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217" y="3429000"/>
            <a:ext cx="3617155" cy="2750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67544" y="1052736"/>
            <a:ext cx="8417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need to efficiently query all the information contained in the genome, including all the </a:t>
            </a:r>
            <a:r>
              <a:rPr lang="en-US" dirty="0" err="1" smtClean="0"/>
              <a:t>epigenomic</a:t>
            </a:r>
            <a:r>
              <a:rPr lang="en-US" dirty="0" smtClean="0"/>
              <a:t> signatures.</a:t>
            </a:r>
          </a:p>
          <a:p>
            <a:endParaRPr lang="en-US" dirty="0" smtClean="0"/>
          </a:p>
          <a:p>
            <a:r>
              <a:rPr lang="en-US" dirty="0" smtClean="0"/>
              <a:t>This means </a:t>
            </a:r>
            <a:r>
              <a:rPr lang="en-US" b="1" dirty="0" smtClean="0"/>
              <a:t>data integration </a:t>
            </a:r>
            <a:r>
              <a:rPr lang="en-US" dirty="0" smtClean="0"/>
              <a:t>and “</a:t>
            </a:r>
            <a:r>
              <a:rPr lang="en-US" b="1" dirty="0" err="1" smtClean="0"/>
              <a:t>epistatic</a:t>
            </a:r>
            <a:r>
              <a:rPr lang="en-US" dirty="0" smtClean="0"/>
              <a:t>” queries</a:t>
            </a:r>
          </a:p>
          <a:p>
            <a:endParaRPr lang="en-US" dirty="0" smtClean="0"/>
          </a:p>
          <a:p>
            <a:r>
              <a:rPr lang="en-US" dirty="0" smtClean="0"/>
              <a:t>We need to prepare our </a:t>
            </a:r>
            <a:r>
              <a:rPr lang="en-US" b="1" dirty="0" smtClean="0"/>
              <a:t>health systems </a:t>
            </a:r>
            <a:r>
              <a:rPr lang="en-US" dirty="0" smtClean="0"/>
              <a:t>to deal with all the genomic data flood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467544" y="3136909"/>
            <a:ext cx="468052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Information about  variations</a:t>
            </a:r>
            <a:r>
              <a:rPr lang="en-US" sz="1400" dirty="0"/>
              <a:t> </a:t>
            </a:r>
            <a:r>
              <a:rPr lang="en-US" sz="1400" dirty="0" smtClean="0"/>
              <a:t>     Processed      Raw</a:t>
            </a:r>
          </a:p>
          <a:p>
            <a:r>
              <a:rPr lang="en-US" sz="1400" dirty="0" smtClean="0"/>
              <a:t>Genome variant information (VCF) 150 MB	250 GB</a:t>
            </a:r>
          </a:p>
          <a:p>
            <a:r>
              <a:rPr lang="en-US" sz="1400" dirty="0" err="1" smtClean="0"/>
              <a:t>Epigenome</a:t>
            </a:r>
            <a:r>
              <a:rPr lang="en-US" sz="1400" dirty="0" smtClean="0"/>
              <a:t>			150 MB	250 GB</a:t>
            </a:r>
          </a:p>
          <a:p>
            <a:r>
              <a:rPr lang="en-US" sz="1400" dirty="0" smtClean="0"/>
              <a:t>Each transcriptome		  20 MB	  80 GB</a:t>
            </a:r>
          </a:p>
          <a:p>
            <a:r>
              <a:rPr lang="en-US" sz="1400" dirty="0" smtClean="0"/>
              <a:t>Individual complete variability	400 MB	525 GB</a:t>
            </a:r>
          </a:p>
          <a:p>
            <a:endParaRPr lang="en-US" sz="1400" dirty="0"/>
          </a:p>
          <a:p>
            <a:r>
              <a:rPr lang="en-US" sz="1400" dirty="0" smtClean="0"/>
              <a:t>Hospital (100.000 patients)</a:t>
            </a:r>
            <a:r>
              <a:rPr lang="en-US" sz="1400" dirty="0"/>
              <a:t>	 </a:t>
            </a:r>
            <a:r>
              <a:rPr lang="en-US" sz="1400" dirty="0" smtClean="0"/>
              <a:t> 40 TB	  50 PB</a:t>
            </a:r>
          </a:p>
          <a:p>
            <a:endParaRPr lang="en-US" dirty="0"/>
          </a:p>
          <a:p>
            <a:r>
              <a:rPr lang="en-US" dirty="0" smtClean="0"/>
              <a:t>There are </a:t>
            </a:r>
            <a:r>
              <a:rPr lang="en-US" b="1" dirty="0" smtClean="0"/>
              <a:t>technical</a:t>
            </a:r>
            <a:r>
              <a:rPr lang="en-US" dirty="0" smtClean="0"/>
              <a:t> problems and </a:t>
            </a:r>
            <a:r>
              <a:rPr lang="en-US" b="1" dirty="0" smtClean="0"/>
              <a:t>conceptual</a:t>
            </a:r>
            <a:r>
              <a:rPr lang="en-US" dirty="0" smtClean="0"/>
              <a:t> problems on how genomic information is managed </a:t>
            </a:r>
            <a:r>
              <a:rPr lang="en-US" dirty="0"/>
              <a:t>that </a:t>
            </a:r>
            <a:r>
              <a:rPr lang="en-US" dirty="0" smtClean="0"/>
              <a:t>must be  addressed in the near future.</a:t>
            </a:r>
            <a:endParaRPr lang="en-US" dirty="0"/>
          </a:p>
        </p:txBody>
      </p:sp>
      <p:cxnSp>
        <p:nvCxnSpPr>
          <p:cNvPr id="6" name="5 Conector recto"/>
          <p:cNvCxnSpPr/>
          <p:nvPr/>
        </p:nvCxnSpPr>
        <p:spPr>
          <a:xfrm>
            <a:off x="539552" y="3361060"/>
            <a:ext cx="4248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/>
          <p:cNvCxnSpPr/>
          <p:nvPr/>
        </p:nvCxnSpPr>
        <p:spPr>
          <a:xfrm>
            <a:off x="539552" y="4725144"/>
            <a:ext cx="42484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2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54448" y="-140899"/>
            <a:ext cx="82296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development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2621" t="38879" r="36329" b="32321"/>
          <a:stretch>
            <a:fillRect/>
          </a:stretch>
        </p:blipFill>
        <p:spPr bwMode="auto">
          <a:xfrm>
            <a:off x="3086754" y="1196752"/>
            <a:ext cx="223584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699792" y="2676557"/>
            <a:ext cx="31683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i="1" dirty="0" smtClean="0">
                <a:solidFill>
                  <a:prstClr val="black"/>
                </a:solidFill>
                <a:latin typeface="Calibri"/>
                <a:cs typeface="+mn-cs"/>
              </a:rPr>
              <a:t>See interactive map of for the last 24h use </a:t>
            </a:r>
            <a:r>
              <a:rPr lang="es-ES" sz="700" i="1" dirty="0" smtClean="0">
                <a:solidFill>
                  <a:prstClr val="black"/>
                </a:solidFill>
                <a:latin typeface="Calibri"/>
                <a:cs typeface="+mn-cs"/>
              </a:rPr>
              <a:t>http://bioinfo.cipf.es/toolsusage</a:t>
            </a:r>
            <a:endParaRPr lang="en-US" sz="700" i="1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9766" t="25626" r="50781" b="31876"/>
          <a:stretch>
            <a:fillRect/>
          </a:stretch>
        </p:blipFill>
        <p:spPr bwMode="auto">
          <a:xfrm>
            <a:off x="317044" y="1052736"/>
            <a:ext cx="245992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251520" y="2727228"/>
            <a:ext cx="2525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prstClr val="black"/>
                </a:solidFill>
                <a:latin typeface="Calibri"/>
                <a:cs typeface="+mn-cs"/>
              </a:rPr>
              <a:t>Babelomics is the third most cited tool for functional analysis. Includes more than 30 tools for advanced, systems-biology based data analysis</a:t>
            </a:r>
            <a:endParaRPr lang="en-US" sz="105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16 CuadroTexto"/>
          <p:cNvSpPr txBox="1"/>
          <p:nvPr/>
        </p:nvSpPr>
        <p:spPr>
          <a:xfrm>
            <a:off x="38106" y="6489595"/>
            <a:ext cx="703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cs typeface="+mn-cs"/>
              </a:rPr>
              <a:t>More than 150.000 experiments were analyzed in our tools during the last year</a:t>
            </a:r>
            <a:endParaRPr lang="en-US" sz="16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pic>
        <p:nvPicPr>
          <p:cNvPr id="1034" name="Picture 10" descr="http://bioinfo.cipf.es/sites/bioinfo.cipf.es/files/image/tools/babelomics_shortcu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711" y="1260907"/>
            <a:ext cx="676275" cy="609600"/>
          </a:xfrm>
          <a:prstGeom prst="rect">
            <a:avLst/>
          </a:prstGeom>
          <a:noFill/>
        </p:spPr>
      </p:pic>
      <p:sp>
        <p:nvSpPr>
          <p:cNvPr id="22" name="21 Flecha abajo"/>
          <p:cNvSpPr/>
          <p:nvPr/>
        </p:nvSpPr>
        <p:spPr>
          <a:xfrm rot="5576400">
            <a:off x="2385009" y="1728671"/>
            <a:ext cx="271603" cy="86409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22 Flecha abajo"/>
          <p:cNvSpPr/>
          <p:nvPr/>
        </p:nvSpPr>
        <p:spPr>
          <a:xfrm rot="3554544">
            <a:off x="2545890" y="2751004"/>
            <a:ext cx="271603" cy="120726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24 Flecha abajo"/>
          <p:cNvSpPr/>
          <p:nvPr/>
        </p:nvSpPr>
        <p:spPr>
          <a:xfrm>
            <a:off x="4073813" y="2907316"/>
            <a:ext cx="261724" cy="37708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26" name="Graphics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1099" y="5646955"/>
            <a:ext cx="1573579" cy="842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" name="Picture 2" descr="C:\Users\Ximo\Documents\Manuscritos\2009 Patricia Patyways\Pathiways-Figure3.tif"/>
          <p:cNvPicPr>
            <a:picLocks noChangeAspect="1" noChangeArrowheads="1"/>
          </p:cNvPicPr>
          <p:nvPr/>
        </p:nvPicPr>
        <p:blipFill>
          <a:blip r:embed="rId6" cstate="print"/>
          <a:srcRect t="46661"/>
          <a:stretch>
            <a:fillRect/>
          </a:stretch>
        </p:blipFill>
        <p:spPr bwMode="auto">
          <a:xfrm>
            <a:off x="659828" y="5469966"/>
            <a:ext cx="1433691" cy="1019631"/>
          </a:xfrm>
          <a:prstGeom prst="rect">
            <a:avLst/>
          </a:prstGeom>
          <a:noFill/>
        </p:spPr>
      </p:pic>
      <p:pic>
        <p:nvPicPr>
          <p:cNvPr id="29" name="Picture 2" descr="C:\Users\Ximo\Documents\Manuscritos\2011 Luz NetworkMiner\Garcia-Alonso-Figure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4" y="5585859"/>
            <a:ext cx="1718845" cy="923019"/>
          </a:xfrm>
          <a:prstGeom prst="rect">
            <a:avLst/>
          </a:prstGeom>
          <a:noFill/>
        </p:spPr>
      </p:pic>
      <p:pic>
        <p:nvPicPr>
          <p:cNvPr id="30" name="29 Imagen" descr="image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9" y="1052737"/>
            <a:ext cx="1413940" cy="84528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30 Flecha abajo"/>
          <p:cNvSpPr/>
          <p:nvPr/>
        </p:nvSpPr>
        <p:spPr>
          <a:xfrm rot="15636363">
            <a:off x="5639786" y="1318063"/>
            <a:ext cx="261724" cy="49529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524328" y="1171941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cs typeface="+mn-cs"/>
              </a:rPr>
              <a:t>HPC on CPU, SSE4, GPUs on NGS data processing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cs typeface="+mn-cs"/>
              </a:rPr>
              <a:t>Speedups up to 40X</a:t>
            </a:r>
            <a:endParaRPr lang="en-US" sz="1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6" name="35 Flecha abajo"/>
          <p:cNvSpPr/>
          <p:nvPr/>
        </p:nvSpPr>
        <p:spPr>
          <a:xfrm rot="19278711">
            <a:off x="5905468" y="2689219"/>
            <a:ext cx="261724" cy="2355877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16190" r="26072" b="8095"/>
          <a:stretch/>
        </p:blipFill>
        <p:spPr bwMode="auto">
          <a:xfrm>
            <a:off x="6196833" y="2231731"/>
            <a:ext cx="2087426" cy="166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217802" y="3527333"/>
            <a:ext cx="292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Genome maps is now part of the ICGC data portal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8214007" y="2338974"/>
            <a:ext cx="936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cs typeface="+mn-cs"/>
              </a:rPr>
              <a:t>Ultrafast genome viewer with </a:t>
            </a:r>
            <a:r>
              <a:rPr lang="en-US" sz="1200" dirty="0" err="1" smtClean="0">
                <a:solidFill>
                  <a:prstClr val="black"/>
                </a:solidFill>
                <a:latin typeface="Calibri"/>
                <a:cs typeface="+mn-cs"/>
              </a:rPr>
              <a:t>google</a:t>
            </a:r>
            <a:r>
              <a:rPr lang="en-US" sz="1200" dirty="0" smtClean="0">
                <a:solidFill>
                  <a:prstClr val="black"/>
                </a:solidFill>
                <a:latin typeface="Calibri"/>
                <a:cs typeface="+mn-cs"/>
              </a:rPr>
              <a:t> technology</a:t>
            </a:r>
            <a:endParaRPr lang="en-US" sz="1200" dirty="0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33 Flecha abajo"/>
          <p:cNvSpPr/>
          <p:nvPr/>
        </p:nvSpPr>
        <p:spPr>
          <a:xfrm rot="16945221">
            <a:off x="5651898" y="1984085"/>
            <a:ext cx="261724" cy="49529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570119" y="836712"/>
            <a:ext cx="114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Mapping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6228185" y="1969642"/>
            <a:ext cx="179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Visualization</a:t>
            </a:r>
            <a:endParaRPr lang="en-US" sz="1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17044" y="804447"/>
            <a:ext cx="23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 analysis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6770715" y="4225525"/>
            <a:ext cx="22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Variant annotation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24" y="4686261"/>
            <a:ext cx="1635544" cy="9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820" y="5840193"/>
            <a:ext cx="1366506" cy="95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905317" y="5541691"/>
            <a:ext cx="13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CellBase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50 Flecha abajo"/>
          <p:cNvSpPr/>
          <p:nvPr/>
        </p:nvSpPr>
        <p:spPr>
          <a:xfrm rot="20607196">
            <a:off x="5073058" y="3042392"/>
            <a:ext cx="261724" cy="1976165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162050" y="6075227"/>
            <a:ext cx="905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err="1" smtClean="0">
                <a:solidFill>
                  <a:prstClr val="black"/>
                </a:solidFill>
              </a:rPr>
              <a:t>Knowledge</a:t>
            </a:r>
            <a:r>
              <a:rPr lang="es-ES" sz="1100" dirty="0" smtClean="0">
                <a:solidFill>
                  <a:prstClr val="black"/>
                </a:solidFill>
              </a:rPr>
              <a:t> </a:t>
            </a:r>
            <a:r>
              <a:rPr lang="es-ES" sz="1100" dirty="0" err="1" smtClean="0">
                <a:solidFill>
                  <a:prstClr val="black"/>
                </a:solidFill>
              </a:rPr>
              <a:t>database</a:t>
            </a:r>
            <a:endParaRPr lang="es-ES" sz="1100" dirty="0">
              <a:solidFill>
                <a:prstClr val="black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03" y="3780037"/>
            <a:ext cx="1647888" cy="12359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53 CuadroTexto"/>
          <p:cNvSpPr txBox="1"/>
          <p:nvPr/>
        </p:nvSpPr>
        <p:spPr>
          <a:xfrm>
            <a:off x="3222398" y="3140969"/>
            <a:ext cx="176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Variant prioritization</a:t>
            </a:r>
            <a:endParaRPr lang="en-US" sz="16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2" y="3866010"/>
            <a:ext cx="1492085" cy="116287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178180" y="4141028"/>
            <a:ext cx="90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smtClean="0">
                <a:solidFill>
                  <a:prstClr val="black"/>
                </a:solidFill>
              </a:rPr>
              <a:t>NGS </a:t>
            </a:r>
            <a:r>
              <a:rPr lang="es-ES" sz="1400" dirty="0" err="1" smtClean="0">
                <a:solidFill>
                  <a:prstClr val="black"/>
                </a:solidFill>
              </a:rPr>
              <a:t>panels</a:t>
            </a:r>
            <a:endParaRPr lang="es-ES" sz="1400" dirty="0">
              <a:solidFill>
                <a:prstClr val="black"/>
              </a:solidFill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51522" y="5136340"/>
            <a:ext cx="234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Signaling network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57 CuadroTexto"/>
          <p:cNvSpPr txBox="1"/>
          <p:nvPr/>
        </p:nvSpPr>
        <p:spPr>
          <a:xfrm>
            <a:off x="2640160" y="5028882"/>
            <a:ext cx="175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Regulatory network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58 Flecha abajo"/>
          <p:cNvSpPr/>
          <p:nvPr/>
        </p:nvSpPr>
        <p:spPr>
          <a:xfrm rot="1674705">
            <a:off x="2727666" y="2868797"/>
            <a:ext cx="261724" cy="247953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4736604" y="5065163"/>
            <a:ext cx="146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network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60 Flecha abajo"/>
          <p:cNvSpPr/>
          <p:nvPr/>
        </p:nvSpPr>
        <p:spPr>
          <a:xfrm rot="19721109">
            <a:off x="5853889" y="2793357"/>
            <a:ext cx="261724" cy="325537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24771" y="3515469"/>
            <a:ext cx="13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Diagnostic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96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Lessons learned from GWAS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95536" y="1700808"/>
            <a:ext cx="842493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0"/>
              </a:spcAft>
              <a:buFont typeface="Arial" pitchFamily="34" charset="0"/>
              <a:buChar char="•"/>
            </a:pPr>
            <a:r>
              <a:rPr lang="en-US" sz="2800" b="1" dirty="0" smtClean="0">
                <a:solidFill>
                  <a:prstClr val="black"/>
                </a:solidFill>
              </a:rPr>
              <a:t>Many loci/variants </a:t>
            </a:r>
            <a:r>
              <a:rPr lang="en-US" sz="2800" dirty="0" smtClean="0">
                <a:solidFill>
                  <a:prstClr val="black"/>
                </a:solidFill>
              </a:rPr>
              <a:t>contribute to complex-trait variation</a:t>
            </a:r>
          </a:p>
          <a:p>
            <a:pPr marL="285750" indent="-285750">
              <a:spcAft>
                <a:spcPts val="30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There </a:t>
            </a:r>
            <a:r>
              <a:rPr lang="en-US" sz="2800" dirty="0">
                <a:solidFill>
                  <a:prstClr val="black"/>
                </a:solidFill>
              </a:rPr>
              <a:t>is evidence for </a:t>
            </a:r>
            <a:r>
              <a:rPr lang="en-US" sz="2800" b="1" dirty="0" err="1">
                <a:solidFill>
                  <a:prstClr val="black"/>
                </a:solidFill>
              </a:rPr>
              <a:t>pleiotropy</a:t>
            </a:r>
            <a:r>
              <a:rPr lang="en-US" sz="2800" dirty="0">
                <a:solidFill>
                  <a:prstClr val="black"/>
                </a:solidFill>
              </a:rPr>
              <a:t>, i.e., that the same </a:t>
            </a:r>
            <a:r>
              <a:rPr lang="en-US" sz="2800" b="1" dirty="0" smtClean="0">
                <a:solidFill>
                  <a:prstClr val="black"/>
                </a:solidFill>
              </a:rPr>
              <a:t>loci/variants</a:t>
            </a:r>
            <a:r>
              <a:rPr lang="en-US" sz="2800" dirty="0" smtClean="0">
                <a:solidFill>
                  <a:prstClr val="black"/>
                </a:solidFill>
              </a:rPr>
              <a:t> are </a:t>
            </a:r>
            <a:r>
              <a:rPr lang="en-US" sz="2800" dirty="0">
                <a:solidFill>
                  <a:prstClr val="black"/>
                </a:solidFill>
              </a:rPr>
              <a:t>associated with multiple </a:t>
            </a:r>
            <a:r>
              <a:rPr lang="en-US" sz="2800" dirty="0" smtClean="0">
                <a:solidFill>
                  <a:prstClr val="black"/>
                </a:solidFill>
              </a:rPr>
              <a:t>traits.</a:t>
            </a:r>
          </a:p>
          <a:p>
            <a:pPr marL="285750" indent="-285750">
              <a:spcAft>
                <a:spcPts val="30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prstClr val="black"/>
                </a:solidFill>
              </a:rPr>
              <a:t>Much of the </a:t>
            </a:r>
            <a:r>
              <a:rPr lang="en-US" sz="2800" b="1" dirty="0" smtClean="0">
                <a:solidFill>
                  <a:prstClr val="black"/>
                </a:solidFill>
              </a:rPr>
              <a:t>heritability</a:t>
            </a:r>
            <a:r>
              <a:rPr lang="en-US" sz="2800" dirty="0" smtClean="0">
                <a:solidFill>
                  <a:prstClr val="black"/>
                </a:solidFill>
              </a:rPr>
              <a:t> of the trait </a:t>
            </a:r>
            <a:r>
              <a:rPr lang="en-US" sz="2800" b="1" dirty="0" smtClean="0">
                <a:solidFill>
                  <a:prstClr val="black"/>
                </a:solidFill>
              </a:rPr>
              <a:t>cannot be explained </a:t>
            </a:r>
            <a:r>
              <a:rPr lang="en-US" sz="2800" dirty="0" smtClean="0">
                <a:solidFill>
                  <a:prstClr val="black"/>
                </a:solidFill>
              </a:rPr>
              <a:t>by the </a:t>
            </a:r>
            <a:r>
              <a:rPr lang="en-US" sz="2800" b="1" dirty="0" smtClean="0">
                <a:solidFill>
                  <a:prstClr val="black"/>
                </a:solidFill>
              </a:rPr>
              <a:t>individual</a:t>
            </a:r>
            <a:r>
              <a:rPr lang="en-US" sz="2800" dirty="0" smtClean="0">
                <a:solidFill>
                  <a:prstClr val="black"/>
                </a:solidFill>
              </a:rPr>
              <a:t> loci/variants found associated to the trait. 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5148064" y="61653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Visscher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2013 AJHG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5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76213" y="951120"/>
            <a:ext cx="88931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AU" sz="2400" dirty="0" smtClean="0"/>
              <a:t>The missing heritability problem: individual genes cannot explain the heritability of traits</a:t>
            </a:r>
            <a:endParaRPr lang="en-AU" sz="2400" dirty="0"/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2608" y="1808584"/>
            <a:ext cx="3415992" cy="3060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38359" y="2037193"/>
            <a:ext cx="4237332" cy="246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6088" y="4465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did the heritability go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645941" y="4863754"/>
            <a:ext cx="6390567" cy="187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6 CuadroTexto"/>
          <p:cNvSpPr txBox="1">
            <a:spLocks noChangeArrowheads="1"/>
          </p:cNvSpPr>
          <p:nvPr/>
        </p:nvSpPr>
        <p:spPr bwMode="auto">
          <a:xfrm>
            <a:off x="0" y="4986948"/>
            <a:ext cx="25515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prstClr val="black"/>
                </a:solidFill>
              </a:rPr>
              <a:t>How to explain this problem?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6600FF"/>
                </a:solidFill>
              </a:rPr>
              <a:t>Rare Variants</a:t>
            </a:r>
            <a:r>
              <a:rPr lang="en-US" sz="2000" dirty="0" smtClean="0">
                <a:solidFill>
                  <a:prstClr val="black"/>
                </a:solidFill>
              </a:rPr>
              <a:t>, rare CNVs, epigenetics or.. </a:t>
            </a:r>
            <a:r>
              <a:rPr lang="en-US" sz="2000" dirty="0" err="1" smtClean="0">
                <a:solidFill>
                  <a:prstClr val="black"/>
                </a:solidFill>
              </a:rPr>
              <a:t>epistatic</a:t>
            </a:r>
            <a:r>
              <a:rPr lang="en-US" sz="2000" dirty="0" smtClean="0">
                <a:solidFill>
                  <a:prstClr val="black"/>
                </a:solidFill>
              </a:rPr>
              <a:t> effects?</a:t>
            </a:r>
            <a:endParaRPr lang="en-US" sz="22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83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14 Título"/>
          <p:cNvSpPr>
            <a:spLocks noGrp="1"/>
          </p:cNvSpPr>
          <p:nvPr>
            <p:ph type="title"/>
          </p:nvPr>
        </p:nvSpPr>
        <p:spPr>
          <a:xfrm>
            <a:off x="0" y="413792"/>
            <a:ext cx="9144000" cy="1503040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rare variants eluded detection because were under represented among the SNPs, genomic sequencing would reveal them.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2843808" y="6392361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http://www.genome.gov/sequencingcosts/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593" y="1844824"/>
            <a:ext cx="5757743" cy="4320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4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10285" r="33273" b="27905"/>
          <a:stretch/>
        </p:blipFill>
        <p:spPr bwMode="auto">
          <a:xfrm>
            <a:off x="179512" y="1656654"/>
            <a:ext cx="3672408" cy="2276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9615" r="26309" b="10009"/>
          <a:stretch/>
        </p:blipFill>
        <p:spPr bwMode="auto">
          <a:xfrm>
            <a:off x="4425833" y="1715616"/>
            <a:ext cx="4322631" cy="3441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15714" r="23810" b="24571"/>
          <a:stretch/>
        </p:blipFill>
        <p:spPr bwMode="auto">
          <a:xfrm>
            <a:off x="450713" y="3833203"/>
            <a:ext cx="3545236" cy="2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10666" r="17679" b="23536"/>
          <a:stretch/>
        </p:blipFill>
        <p:spPr bwMode="auto">
          <a:xfrm>
            <a:off x="3995434" y="2914726"/>
            <a:ext cx="3864535" cy="257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197768"/>
            <a:ext cx="9144000" cy="1143000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Exome sequencing has been systematically used to identify Mendelian disease genes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58"/>
          <a:stretch/>
        </p:blipFill>
        <p:spPr bwMode="auto">
          <a:xfrm>
            <a:off x="4384084" y="4529554"/>
            <a:ext cx="4621592" cy="199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58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568952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principle: comparison of patients to reference controls or segregation within families </a:t>
            </a:r>
            <a:endParaRPr lang="en-GB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28 Imagen" descr="mutacionR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9010" y="4221088"/>
            <a:ext cx="4514950" cy="26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21 Grupo"/>
          <p:cNvGrpSpPr/>
          <p:nvPr/>
        </p:nvGrpSpPr>
        <p:grpSpPr>
          <a:xfrm>
            <a:off x="2627784" y="4966624"/>
            <a:ext cx="1223543" cy="1372343"/>
            <a:chOff x="827089" y="1520825"/>
            <a:chExt cx="2016126" cy="2134473"/>
          </a:xfrm>
        </p:grpSpPr>
        <p:sp>
          <p:nvSpPr>
            <p:cNvPr id="5" name="2 CuadroTexto"/>
            <p:cNvSpPr txBox="1">
              <a:spLocks noChangeArrowheads="1"/>
            </p:cNvSpPr>
            <p:nvPr/>
          </p:nvSpPr>
          <p:spPr bwMode="auto">
            <a:xfrm>
              <a:off x="827101" y="1952634"/>
              <a:ext cx="504824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s-ES" sz="1400" b="1" dirty="0" smtClean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A</a:t>
              </a:r>
            </a:p>
          </p:txBody>
        </p:sp>
        <p:sp>
          <p:nvSpPr>
            <p:cNvPr id="6" name="3 CuadroTexto"/>
            <p:cNvSpPr txBox="1">
              <a:spLocks noChangeArrowheads="1"/>
            </p:cNvSpPr>
            <p:nvPr/>
          </p:nvSpPr>
          <p:spPr bwMode="auto">
            <a:xfrm>
              <a:off x="2268540" y="1952634"/>
              <a:ext cx="503238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s-ES" sz="1400" b="1" dirty="0" smtClean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B</a:t>
              </a:r>
            </a:p>
          </p:txBody>
        </p:sp>
        <p:sp>
          <p:nvSpPr>
            <p:cNvPr id="7" name="4 CuadroTexto"/>
            <p:cNvSpPr txBox="1">
              <a:spLocks noChangeArrowheads="1"/>
            </p:cNvSpPr>
            <p:nvPr/>
          </p:nvSpPr>
          <p:spPr bwMode="auto">
            <a:xfrm>
              <a:off x="2339976" y="3176597"/>
              <a:ext cx="503239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s-ES" sz="1400" b="1" smtClean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C</a:t>
              </a:r>
            </a:p>
          </p:txBody>
        </p:sp>
        <p:sp>
          <p:nvSpPr>
            <p:cNvPr id="8" name="5 CuadroTexto"/>
            <p:cNvSpPr txBox="1">
              <a:spLocks noChangeArrowheads="1"/>
            </p:cNvSpPr>
            <p:nvPr/>
          </p:nvSpPr>
          <p:spPr bwMode="auto">
            <a:xfrm>
              <a:off x="827101" y="3176597"/>
              <a:ext cx="504824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s-ES" sz="1400" b="1" smtClean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D</a:t>
              </a:r>
            </a:p>
          </p:txBody>
        </p:sp>
        <p:sp>
          <p:nvSpPr>
            <p:cNvPr id="9" name="8 Elipse"/>
            <p:cNvSpPr/>
            <p:nvPr/>
          </p:nvSpPr>
          <p:spPr>
            <a:xfrm>
              <a:off x="827089" y="1520825"/>
              <a:ext cx="360363" cy="360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2268550" y="1520825"/>
              <a:ext cx="358775" cy="360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1" name="10 Elipse"/>
            <p:cNvSpPr/>
            <p:nvPr/>
          </p:nvSpPr>
          <p:spPr>
            <a:xfrm>
              <a:off x="2339977" y="2744788"/>
              <a:ext cx="360363" cy="3603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827089" y="2744788"/>
              <a:ext cx="360363" cy="3603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cxnSp>
          <p:nvCxnSpPr>
            <p:cNvPr id="13" name="12 Conector recto"/>
            <p:cNvCxnSpPr>
              <a:stCxn id="9" idx="6"/>
              <a:endCxn id="10" idx="1"/>
            </p:cNvCxnSpPr>
            <p:nvPr/>
          </p:nvCxnSpPr>
          <p:spPr>
            <a:xfrm>
              <a:off x="1187451" y="1700213"/>
              <a:ext cx="1081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3 Conector recto"/>
            <p:cNvCxnSpPr/>
            <p:nvPr/>
          </p:nvCxnSpPr>
          <p:spPr>
            <a:xfrm>
              <a:off x="971551" y="2457450"/>
              <a:ext cx="15128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"/>
            <p:cNvCxnSpPr/>
            <p:nvPr/>
          </p:nvCxnSpPr>
          <p:spPr>
            <a:xfrm rot="5400000">
              <a:off x="2340772" y="2601119"/>
              <a:ext cx="287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 rot="5400000">
              <a:off x="827884" y="2601119"/>
              <a:ext cx="287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 rot="5400000">
              <a:off x="1331924" y="2097088"/>
              <a:ext cx="720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30 CuadroTexto"/>
          <p:cNvSpPr txBox="1">
            <a:spLocks noChangeArrowheads="1"/>
          </p:cNvSpPr>
          <p:nvPr/>
        </p:nvSpPr>
        <p:spPr bwMode="auto">
          <a:xfrm>
            <a:off x="7236296" y="4809309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1400" b="1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A</a:t>
            </a:r>
          </a:p>
        </p:txBody>
      </p:sp>
      <p:sp>
        <p:nvSpPr>
          <p:cNvPr id="19" name="31 CuadroTexto"/>
          <p:cNvSpPr txBox="1">
            <a:spLocks noChangeArrowheads="1"/>
          </p:cNvSpPr>
          <p:nvPr/>
        </p:nvSpPr>
        <p:spPr bwMode="auto">
          <a:xfrm>
            <a:off x="7229654" y="5750134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1400" b="1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B</a:t>
            </a:r>
          </a:p>
        </p:txBody>
      </p:sp>
      <p:sp>
        <p:nvSpPr>
          <p:cNvPr id="20" name="32 CuadroTexto"/>
          <p:cNvSpPr txBox="1">
            <a:spLocks noChangeArrowheads="1"/>
          </p:cNvSpPr>
          <p:nvPr/>
        </p:nvSpPr>
        <p:spPr bwMode="auto">
          <a:xfrm>
            <a:off x="7236296" y="6264095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1400" b="1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C</a:t>
            </a:r>
          </a:p>
        </p:txBody>
      </p:sp>
      <p:sp>
        <p:nvSpPr>
          <p:cNvPr id="21" name="33 CuadroTexto"/>
          <p:cNvSpPr txBox="1">
            <a:spLocks noChangeArrowheads="1"/>
          </p:cNvSpPr>
          <p:nvPr/>
        </p:nvSpPr>
        <p:spPr bwMode="auto">
          <a:xfrm>
            <a:off x="7229655" y="5215530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s-ES" sz="1400" b="1" dirty="0" smtClean="0">
                <a:solidFill>
                  <a:srgbClr val="000000"/>
                </a:solidFill>
                <a:latin typeface="Arial" charset="0"/>
                <a:ea typeface="ＭＳ Ｐゴシック" pitchFamily="34" charset="-128"/>
              </a:rPr>
              <a:t>D</a:t>
            </a:r>
          </a:p>
        </p:txBody>
      </p:sp>
      <p:pic>
        <p:nvPicPr>
          <p:cNvPr id="23" name="Picture 2" descr="C:\Users\Ximo\Documents\presentaciones\2013-06-17 NGS congress London\HCSR_Affected(x4)_solid4Control_Solid5Control(x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9" y="1340768"/>
            <a:ext cx="4519345" cy="275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errar llave"/>
          <p:cNvSpPr/>
          <p:nvPr/>
        </p:nvSpPr>
        <p:spPr>
          <a:xfrm>
            <a:off x="5580112" y="1844823"/>
            <a:ext cx="216024" cy="13681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25" name="24 Cerrar llave"/>
          <p:cNvSpPr/>
          <p:nvPr/>
        </p:nvSpPr>
        <p:spPr>
          <a:xfrm>
            <a:off x="5580112" y="3353313"/>
            <a:ext cx="216024" cy="6486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5868144" y="23488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Cases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7" name="26 CuadroTexto"/>
          <p:cNvSpPr txBox="1"/>
          <p:nvPr/>
        </p:nvSpPr>
        <p:spPr>
          <a:xfrm>
            <a:off x="5868144" y="350100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Controls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467544" y="5198317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Segregation within a pedigree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DRApresentacion">
  <a:themeElements>
    <a:clrScheme name="INDRApresentacion 3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FFA100"/>
      </a:accent1>
      <a:accent2>
        <a:srgbClr val="FFB940"/>
      </a:accent2>
      <a:accent3>
        <a:srgbClr val="FFFFFF"/>
      </a:accent3>
      <a:accent4>
        <a:srgbClr val="000000"/>
      </a:accent4>
      <a:accent5>
        <a:srgbClr val="FFCDAA"/>
      </a:accent5>
      <a:accent6>
        <a:srgbClr val="E7A739"/>
      </a:accent6>
      <a:hlink>
        <a:srgbClr val="FFD07F"/>
      </a:hlink>
      <a:folHlink>
        <a:srgbClr val="FFE7BF"/>
      </a:folHlink>
    </a:clrScheme>
    <a:fontScheme name="INDRApresentacion">
      <a:majorFont>
        <a:latin typeface="Arial"/>
        <a:ea typeface="ＭＳ Ｐゴシック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sz="1600" b="1" kern="1200" dirty="0" smtClean="0">
            <a:solidFill>
              <a:schemeClr val="tx2"/>
            </a:solidFill>
            <a:latin typeface="Arial" charset="0"/>
            <a:ea typeface="ＭＳ Ｐゴシック" pitchFamily="-32" charset="-128"/>
            <a:cs typeface="+mn-cs"/>
          </a:defRPr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C3CD05"/>
        </a:accent1>
        <a:accent2>
          <a:srgbClr val="D2DA44"/>
        </a:accent2>
        <a:accent3>
          <a:srgbClr val="FFFFFF"/>
        </a:accent3>
        <a:accent4>
          <a:srgbClr val="000000"/>
        </a:accent4>
        <a:accent5>
          <a:srgbClr val="DEE3AA"/>
        </a:accent5>
        <a:accent6>
          <a:srgbClr val="BEC53D"/>
        </a:accent6>
        <a:hlink>
          <a:srgbClr val="E1E682"/>
        </a:hlink>
        <a:folHlink>
          <a:srgbClr val="F0F2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2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E21776"/>
        </a:accent1>
        <a:accent2>
          <a:srgbClr val="E95198"/>
        </a:accent2>
        <a:accent3>
          <a:srgbClr val="FFFFFF"/>
        </a:accent3>
        <a:accent4>
          <a:srgbClr val="000000"/>
        </a:accent4>
        <a:accent5>
          <a:srgbClr val="EEABBD"/>
        </a:accent5>
        <a:accent6>
          <a:srgbClr val="D34989"/>
        </a:accent6>
        <a:hlink>
          <a:srgbClr val="F08BBA"/>
        </a:hlink>
        <a:folHlink>
          <a:srgbClr val="F8C5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3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FFA100"/>
        </a:accent1>
        <a:accent2>
          <a:srgbClr val="FFB940"/>
        </a:accent2>
        <a:accent3>
          <a:srgbClr val="FFFFFF"/>
        </a:accent3>
        <a:accent4>
          <a:srgbClr val="000000"/>
        </a:accent4>
        <a:accent5>
          <a:srgbClr val="FFCDAA"/>
        </a:accent5>
        <a:accent6>
          <a:srgbClr val="E7A739"/>
        </a:accent6>
        <a:hlink>
          <a:srgbClr val="FFD07F"/>
        </a:hlink>
        <a:folHlink>
          <a:srgbClr val="FFE7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4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INDRApresentacion">
  <a:themeElements>
    <a:clrScheme name="INDRApresentacion 3">
      <a:dk1>
        <a:srgbClr val="000000"/>
      </a:dk1>
      <a:lt1>
        <a:srgbClr val="FFFFFF"/>
      </a:lt1>
      <a:dk2>
        <a:srgbClr val="5A5A5A"/>
      </a:dk2>
      <a:lt2>
        <a:srgbClr val="B4B4B4"/>
      </a:lt2>
      <a:accent1>
        <a:srgbClr val="FFA100"/>
      </a:accent1>
      <a:accent2>
        <a:srgbClr val="FFB940"/>
      </a:accent2>
      <a:accent3>
        <a:srgbClr val="FFFFFF"/>
      </a:accent3>
      <a:accent4>
        <a:srgbClr val="000000"/>
      </a:accent4>
      <a:accent5>
        <a:srgbClr val="FFCDAA"/>
      </a:accent5>
      <a:accent6>
        <a:srgbClr val="E7A739"/>
      </a:accent6>
      <a:hlink>
        <a:srgbClr val="FFD07F"/>
      </a:hlink>
      <a:folHlink>
        <a:srgbClr val="FFE7BF"/>
      </a:folHlink>
    </a:clrScheme>
    <a:fontScheme name="INDRApresentacion">
      <a:majorFont>
        <a:latin typeface="Arial"/>
        <a:ea typeface="ＭＳ Ｐゴシック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>
          <a:defRPr sz="1600" b="1" kern="1200" dirty="0" smtClean="0">
            <a:solidFill>
              <a:schemeClr val="tx2"/>
            </a:solidFill>
            <a:latin typeface="Arial" charset="0"/>
            <a:ea typeface="ＭＳ Ｐゴシック" pitchFamily="-32" charset="-128"/>
            <a:cs typeface="+mn-cs"/>
          </a:defRPr>
        </a:defPPr>
      </a:lstStyle>
    </a:txDef>
  </a:objectDefaults>
  <a:extraClrSchemeLst>
    <a:extraClrScheme>
      <a:clrScheme name="INDRApresentacion 1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C3CD05"/>
        </a:accent1>
        <a:accent2>
          <a:srgbClr val="D2DA44"/>
        </a:accent2>
        <a:accent3>
          <a:srgbClr val="FFFFFF"/>
        </a:accent3>
        <a:accent4>
          <a:srgbClr val="000000"/>
        </a:accent4>
        <a:accent5>
          <a:srgbClr val="DEE3AA"/>
        </a:accent5>
        <a:accent6>
          <a:srgbClr val="BEC53D"/>
        </a:accent6>
        <a:hlink>
          <a:srgbClr val="E1E682"/>
        </a:hlink>
        <a:folHlink>
          <a:srgbClr val="F0F2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2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E21776"/>
        </a:accent1>
        <a:accent2>
          <a:srgbClr val="E95198"/>
        </a:accent2>
        <a:accent3>
          <a:srgbClr val="FFFFFF"/>
        </a:accent3>
        <a:accent4>
          <a:srgbClr val="000000"/>
        </a:accent4>
        <a:accent5>
          <a:srgbClr val="EEABBD"/>
        </a:accent5>
        <a:accent6>
          <a:srgbClr val="D34989"/>
        </a:accent6>
        <a:hlink>
          <a:srgbClr val="F08BBA"/>
        </a:hlink>
        <a:folHlink>
          <a:srgbClr val="F8C5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3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FFA100"/>
        </a:accent1>
        <a:accent2>
          <a:srgbClr val="FFB940"/>
        </a:accent2>
        <a:accent3>
          <a:srgbClr val="FFFFFF"/>
        </a:accent3>
        <a:accent4>
          <a:srgbClr val="000000"/>
        </a:accent4>
        <a:accent5>
          <a:srgbClr val="FFCDAA"/>
        </a:accent5>
        <a:accent6>
          <a:srgbClr val="E7A739"/>
        </a:accent6>
        <a:hlink>
          <a:srgbClr val="FFD07F"/>
        </a:hlink>
        <a:folHlink>
          <a:srgbClr val="FFE7B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DRApresentacion 4">
        <a:dk1>
          <a:srgbClr val="000000"/>
        </a:dk1>
        <a:lt1>
          <a:srgbClr val="FFFFFF"/>
        </a:lt1>
        <a:dk2>
          <a:srgbClr val="5A5A5A"/>
        </a:dk2>
        <a:lt2>
          <a:srgbClr val="B4B4B4"/>
        </a:lt2>
        <a:accent1>
          <a:srgbClr val="00B0CA"/>
        </a:accent1>
        <a:accent2>
          <a:srgbClr val="40DAFF"/>
        </a:accent2>
        <a:accent3>
          <a:srgbClr val="FFFFFF"/>
        </a:accent3>
        <a:accent4>
          <a:srgbClr val="000000"/>
        </a:accent4>
        <a:accent5>
          <a:srgbClr val="AAD4E1"/>
        </a:accent5>
        <a:accent6>
          <a:srgbClr val="39C5E7"/>
        </a:accent6>
        <a:hlink>
          <a:srgbClr val="7FE6FF"/>
        </a:hlink>
        <a:folHlink>
          <a:srgbClr val="BFF3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9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37439</TotalTime>
  <Words>2606</Words>
  <Application>Microsoft Office PowerPoint</Application>
  <PresentationFormat>Presentación en pantalla (4:3)</PresentationFormat>
  <Paragraphs>440</Paragraphs>
  <Slides>47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11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Diseño predeterminado</vt:lpstr>
      <vt:lpstr>INDRApresentacion</vt:lpstr>
      <vt:lpstr>Tema de Office</vt:lpstr>
      <vt:lpstr>5_Tema de Office</vt:lpstr>
      <vt:lpstr>2_INDRApresentacion</vt:lpstr>
      <vt:lpstr>9_Tema de Office</vt:lpstr>
      <vt:lpstr>4_Diseño predeterminado</vt:lpstr>
      <vt:lpstr>5_Diseño predeterminado</vt:lpstr>
      <vt:lpstr>2_Diseño predeterminado</vt:lpstr>
      <vt:lpstr>9_Diseño predeterminado</vt:lpstr>
      <vt:lpstr>8_Tema de Office</vt:lpstr>
      <vt:lpstr>Variant prioritization</vt:lpstr>
      <vt:lpstr>Presentación de PowerPoint</vt:lpstr>
      <vt:lpstr>Presentación de PowerPoint</vt:lpstr>
      <vt:lpstr>Presentación de PowerPoint</vt:lpstr>
      <vt:lpstr> Lessons learned from GWAS</vt:lpstr>
      <vt:lpstr>Where did the heritability go?</vt:lpstr>
      <vt:lpstr>If rare variants eluded detection because were under represented among the SNPs, genomic sequencing would reveal them. </vt:lpstr>
      <vt:lpstr>Exome sequencing has been systematically used to identify Mendelian disease genes</vt:lpstr>
      <vt:lpstr>The principle: comparison of patients to reference controls or segregation within families </vt:lpstr>
      <vt:lpstr>Variant/gene prioritization by heuristic filtering</vt:lpstr>
      <vt:lpstr>Heuristic Filtering approach An example with 3-Methylglutaconic aciduria syndrome</vt:lpstr>
      <vt:lpstr>Use known variants and their population frequencies to filter out false candidates</vt:lpstr>
      <vt:lpstr>Filtering with or without local variants</vt:lpstr>
      <vt:lpstr>The CIBERER Exome Server (CES): the first repository of variability of the Spanish population </vt:lpstr>
      <vt:lpstr>Information provided</vt:lpstr>
      <vt:lpstr>Occurrence of pathological variants in “normal” population</vt:lpstr>
      <vt:lpstr>An example of end user’s tool BiERapp: interactive web-based tool for easy candidate prioritization by heuristic filtering</vt:lpstr>
      <vt:lpstr>How efficient is exome/genome sequencing? Low rate of false negatives. An example with MTC</vt:lpstr>
      <vt:lpstr>Heuristic filtering approach. Exome sequencing produces many false positives</vt:lpstr>
      <vt:lpstr>Some false positives are errors that can easily be avoided. E.g. missing positions </vt:lpstr>
      <vt:lpstr>And there are many real variants with potential phenotypic effect</vt:lpstr>
      <vt:lpstr>A high level of deleterious variability exists in the human genome</vt:lpstr>
      <vt:lpstr>Moreover, even Mendelian genes can be elusive. Intuitive belief: multiple family information should help</vt:lpstr>
      <vt:lpstr>Is the single-gene approach realistic?  Can we easily detect disease-related variants?</vt:lpstr>
      <vt:lpstr>Is the heritability missing or are we looking at the wrong place?</vt:lpstr>
      <vt:lpstr>At the crossroad: how detection power of genomic technologies can be increased?</vt:lpstr>
      <vt:lpstr>Modular nature of human genetic diseases </vt:lpstr>
      <vt:lpstr>An approach inspired on systems biology can help in detecting causal genes </vt:lpstr>
      <vt:lpstr>From gene-based to function-based perspective</vt:lpstr>
      <vt:lpstr>An example of GWAS</vt:lpstr>
      <vt:lpstr>The same GWAS data re-analyzed using a function-based test</vt:lpstr>
      <vt:lpstr>GO processes significantly associated to breast cancer</vt:lpstr>
      <vt:lpstr>From gene-based to function-based perspective</vt:lpstr>
      <vt:lpstr>Can the interactome help to find disease mutations?</vt:lpstr>
      <vt:lpstr>The role of interactome in buffering the deleteriousness of LoF mutations </vt:lpstr>
      <vt:lpstr>From gene-based to function-based perspective</vt:lpstr>
      <vt:lpstr>Network analysis helps to find disease genes in complex diseases</vt:lpstr>
      <vt:lpstr>From gene-based to function-based perspective</vt:lpstr>
      <vt:lpstr>From gene-based to mechanism-based perspective</vt:lpstr>
      <vt:lpstr>The effects of changes in gene activity are not obvious</vt:lpstr>
      <vt:lpstr>Apoptosis inhibition is not obvious from gene expression</vt:lpstr>
      <vt:lpstr>Different pathways cross-talk to deregulate programmed death in Fanconi anemia</vt:lpstr>
      <vt:lpstr>From gene-based to function-based perspective</vt:lpstr>
      <vt:lpstr>Future prospects Known causes of Human Genetic Diseases </vt:lpstr>
      <vt:lpstr>The ENCODE project suggests a functional role for a large fraction of the genome</vt:lpstr>
      <vt:lpstr>Future prospects</vt:lpstr>
      <vt:lpstr>Software development</vt:lpstr>
    </vt:vector>
  </TitlesOfParts>
  <Company>huvr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nievasvanessa68G</dc:creator>
  <cp:lastModifiedBy>jdopazo</cp:lastModifiedBy>
  <cp:revision>714</cp:revision>
  <dcterms:created xsi:type="dcterms:W3CDTF">2010-09-28T12:27:57Z</dcterms:created>
  <dcterms:modified xsi:type="dcterms:W3CDTF">2015-02-23T17:30:23Z</dcterms:modified>
</cp:coreProperties>
</file>